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4" r:id="rId10"/>
    <p:sldId id="263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19FB-E938-4DD5-8F70-7462E0BBEC73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20BE-6D14-4E03-A110-1DBBD829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19FB-E938-4DD5-8F70-7462E0BBEC73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20BE-6D14-4E03-A110-1DBBD829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19FB-E938-4DD5-8F70-7462E0BBEC73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20BE-6D14-4E03-A110-1DBBD829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19FB-E938-4DD5-8F70-7462E0BBEC73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20BE-6D14-4E03-A110-1DBBD829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19FB-E938-4DD5-8F70-7462E0BBEC73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20BE-6D14-4E03-A110-1DBBD829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19FB-E938-4DD5-8F70-7462E0BBEC73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20BE-6D14-4E03-A110-1DBBD829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19FB-E938-4DD5-8F70-7462E0BBEC73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20BE-6D14-4E03-A110-1DBBD829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19FB-E938-4DD5-8F70-7462E0BBEC73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20BE-6D14-4E03-A110-1DBBD829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19FB-E938-4DD5-8F70-7462E0BBEC73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20BE-6D14-4E03-A110-1DBBD829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19FB-E938-4DD5-8F70-7462E0BBEC73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20BE-6D14-4E03-A110-1DBBD829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19FB-E938-4DD5-8F70-7462E0BBEC73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20BE-6D14-4E03-A110-1DBBD829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A19FB-E938-4DD5-8F70-7462E0BBEC73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520BE-6D14-4E03-A110-1DBBD829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785926"/>
            <a:ext cx="3232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Альбер Камю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2571744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Роман «Чума» (1947)</a:t>
            </a:r>
            <a:endParaRPr lang="ru-RU" sz="3200" dirty="0"/>
          </a:p>
        </p:txBody>
      </p:sp>
      <p:pic>
        <p:nvPicPr>
          <p:cNvPr id="6" name="Рисунок 5" descr="5078472362_87b38f84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714356"/>
            <a:ext cx="3357586" cy="5432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42852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Сучасний </a:t>
            </a:r>
            <a:r>
              <a:rPr lang="uk-UA" sz="2800" dirty="0" err="1" smtClean="0"/>
              <a:t>Оран</a:t>
            </a:r>
            <a:endParaRPr lang="ru-RU" sz="2800" dirty="0"/>
          </a:p>
        </p:txBody>
      </p:sp>
      <p:pic>
        <p:nvPicPr>
          <p:cNvPr id="6" name="Рисунок 5" descr="Algérie_-_Oranie_-_1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14290"/>
            <a:ext cx="4476781" cy="3357586"/>
          </a:xfrm>
          <a:prstGeom prst="rect">
            <a:avLst/>
          </a:prstGeom>
        </p:spPr>
      </p:pic>
      <p:pic>
        <p:nvPicPr>
          <p:cNvPr id="7" name="Рисунок 6" descr="450px-Rozalcazar_ora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357297"/>
            <a:ext cx="3268289" cy="4357719"/>
          </a:xfrm>
          <a:prstGeom prst="rect">
            <a:avLst/>
          </a:prstGeom>
        </p:spPr>
      </p:pic>
      <p:pic>
        <p:nvPicPr>
          <p:cNvPr id="8" name="Рисунок 7" descr="800px-Cathédrale_Oran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311" y="3214686"/>
            <a:ext cx="4572031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Сучасний </a:t>
            </a:r>
            <a:r>
              <a:rPr lang="uk-UA" sz="2800" dirty="0" err="1" smtClean="0"/>
              <a:t>Оран</a:t>
            </a:r>
            <a:endParaRPr lang="ru-RU" sz="2800" dirty="0"/>
          </a:p>
        </p:txBody>
      </p:sp>
      <p:pic>
        <p:nvPicPr>
          <p:cNvPr id="4" name="Рисунок 3" descr="Oran_facade_mariti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2946792"/>
            <a:ext cx="4929222" cy="3696917"/>
          </a:xfrm>
          <a:prstGeom prst="rect">
            <a:avLst/>
          </a:prstGeom>
        </p:spPr>
      </p:pic>
      <p:pic>
        <p:nvPicPr>
          <p:cNvPr id="5" name="Рисунок 4" descr="Tramway_oran_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14290"/>
            <a:ext cx="4762533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3677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Проблематика і персонажі роману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642918"/>
          <a:ext cx="8858312" cy="5972693"/>
        </p:xfrm>
        <a:graphic>
          <a:graphicData uri="http://schemas.openxmlformats.org/drawingml/2006/table">
            <a:tbl>
              <a:tblPr/>
              <a:tblGrid>
                <a:gridCol w="1687272"/>
                <a:gridCol w="7171040"/>
              </a:tblGrid>
              <a:tr h="5307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600" b="1" dirty="0">
                          <a:latin typeface="Times New Roman"/>
                        </a:rPr>
                        <a:t>Персонажі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26390" marR="26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600" b="1" dirty="0">
                          <a:latin typeface="Times New Roman"/>
                        </a:rPr>
                        <a:t>Порушені проблеми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26390" marR="26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4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600" dirty="0" err="1">
                          <a:latin typeface="Times New Roman"/>
                        </a:rPr>
                        <a:t>Бернар</a:t>
                      </a:r>
                      <a:r>
                        <a:rPr lang="uk-UA" sz="1600" dirty="0">
                          <a:latin typeface="Times New Roman"/>
                        </a:rPr>
                        <a:t> </a:t>
                      </a:r>
                      <a:r>
                        <a:rPr lang="uk-UA" sz="1600" dirty="0" err="1">
                          <a:latin typeface="Times New Roman"/>
                        </a:rPr>
                        <a:t>Ріє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26390" marR="26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200" dirty="0">
                          <a:latin typeface="Times New Roman"/>
                        </a:rPr>
                        <a:t>Як жити в абсурдному світі, де панують хаос і зло?</a:t>
                      </a:r>
                      <a:endParaRPr lang="ru-RU" sz="1200" dirty="0">
                        <a:latin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200" dirty="0">
                          <a:latin typeface="Times New Roman"/>
                        </a:rPr>
                        <a:t>Що робити, щоб зберегти у собі людину?</a:t>
                      </a:r>
                      <a:endParaRPr lang="ru-RU" sz="1200" dirty="0">
                        <a:latin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200" dirty="0">
                          <a:latin typeface="Times New Roman"/>
                        </a:rPr>
                        <a:t>Чи можна остаточно перемогти «чуму»?</a:t>
                      </a:r>
                      <a:endParaRPr lang="ru-RU" sz="1200" dirty="0">
                        <a:latin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200" dirty="0">
                          <a:latin typeface="Times New Roman"/>
                        </a:rPr>
                        <a:t>Чи варто боротися з чумою, якщо бацила ніколи не вмирає?</a:t>
                      </a:r>
                      <a:endParaRPr lang="ru-RU" sz="1200" dirty="0">
                        <a:latin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200" dirty="0">
                          <a:latin typeface="Times New Roman"/>
                        </a:rPr>
                        <a:t>Чи має сенс боротьба без шансів на остаточну перемогу?</a:t>
                      </a:r>
                      <a:endParaRPr lang="ru-RU" sz="1200" dirty="0">
                        <a:latin typeface="Calibri"/>
                      </a:endParaRPr>
                    </a:p>
                  </a:txBody>
                  <a:tcPr marL="26390" marR="26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2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600" dirty="0">
                          <a:latin typeface="Times New Roman"/>
                        </a:rPr>
                        <a:t>Жан </a:t>
                      </a:r>
                      <a:r>
                        <a:rPr lang="uk-UA" sz="1600" dirty="0" err="1">
                          <a:latin typeface="Times New Roman"/>
                        </a:rPr>
                        <a:t>Тарру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26390" marR="26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200" dirty="0">
                          <a:latin typeface="Times New Roman"/>
                        </a:rPr>
                        <a:t>Як виконати християнську заповідь «Не убий!»?</a:t>
                      </a:r>
                      <a:endParaRPr lang="ru-RU" sz="1200" dirty="0">
                        <a:latin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200" dirty="0">
                          <a:latin typeface="Times New Roman"/>
                        </a:rPr>
                        <a:t>Як «не бути нічиїм ворогом»?</a:t>
                      </a:r>
                      <a:endParaRPr lang="ru-RU" sz="1200" dirty="0">
                        <a:latin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200" dirty="0">
                          <a:latin typeface="Times New Roman"/>
                        </a:rPr>
                        <a:t>Чи можна «стати святим без бога»?</a:t>
                      </a:r>
                      <a:endParaRPr lang="ru-RU" sz="1200" dirty="0">
                        <a:latin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200" dirty="0">
                          <a:latin typeface="Times New Roman"/>
                        </a:rPr>
                        <a:t>Проблема відповідальності.</a:t>
                      </a:r>
                      <a:endParaRPr lang="ru-RU" sz="1200" dirty="0">
                        <a:latin typeface="Calibri"/>
                      </a:endParaRPr>
                    </a:p>
                  </a:txBody>
                  <a:tcPr marL="26390" marR="26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600" dirty="0">
                          <a:latin typeface="Times New Roman"/>
                        </a:rPr>
                        <a:t>Жозеф Гран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26390" marR="26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200" dirty="0">
                          <a:latin typeface="Times New Roman"/>
                        </a:rPr>
                        <a:t>Проблема «маленької людини».</a:t>
                      </a:r>
                      <a:endParaRPr lang="ru-RU" sz="1200" dirty="0">
                        <a:latin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200" dirty="0">
                          <a:latin typeface="Times New Roman"/>
                        </a:rPr>
                        <a:t>Проблема взаємовідносин життя та творчості.</a:t>
                      </a:r>
                      <a:endParaRPr lang="ru-RU" sz="1200" dirty="0">
                        <a:latin typeface="Calibri"/>
                      </a:endParaRPr>
                    </a:p>
                  </a:txBody>
                  <a:tcPr marL="26390" marR="26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600" dirty="0" err="1">
                          <a:latin typeface="Times New Roman"/>
                        </a:rPr>
                        <a:t>Раймон</a:t>
                      </a:r>
                      <a:r>
                        <a:rPr lang="uk-UA" sz="1600" dirty="0">
                          <a:latin typeface="Times New Roman"/>
                        </a:rPr>
                        <a:t> </a:t>
                      </a:r>
                      <a:r>
                        <a:rPr lang="uk-UA" sz="1600" dirty="0" err="1">
                          <a:latin typeface="Times New Roman"/>
                        </a:rPr>
                        <a:t>Рамбер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26390" marR="26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200" dirty="0">
                          <a:latin typeface="Times New Roman"/>
                        </a:rPr>
                        <a:t>Чи можна «бути щасливим одному»?</a:t>
                      </a:r>
                      <a:endParaRPr lang="ru-RU" sz="1200" dirty="0">
                        <a:latin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200" dirty="0">
                          <a:latin typeface="Times New Roman"/>
                        </a:rPr>
                        <a:t>Чи можна бути «стороннім» у цьому світі?</a:t>
                      </a:r>
                      <a:endParaRPr lang="ru-RU" sz="1200" dirty="0">
                        <a:latin typeface="Calibri"/>
                      </a:endParaRPr>
                    </a:p>
                  </a:txBody>
                  <a:tcPr marL="26390" marR="26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600" dirty="0">
                          <a:latin typeface="Times New Roman"/>
                        </a:rPr>
                        <a:t>Отець </a:t>
                      </a:r>
                      <a:r>
                        <a:rPr lang="uk-UA" sz="1600" dirty="0" err="1">
                          <a:latin typeface="Times New Roman"/>
                        </a:rPr>
                        <a:t>Панлю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26390" marR="26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200" dirty="0">
                          <a:latin typeface="Times New Roman"/>
                        </a:rPr>
                        <a:t>Віра в людину або віра в Бога?</a:t>
                      </a:r>
                      <a:endParaRPr lang="ru-RU" sz="1200" dirty="0">
                        <a:latin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200" dirty="0">
                          <a:latin typeface="Times New Roman"/>
                        </a:rPr>
                        <a:t>Боротися зі злом чи покластися на Божу волю?</a:t>
                      </a:r>
                      <a:endParaRPr lang="ru-RU" sz="1200" dirty="0">
                        <a:latin typeface="Calibri"/>
                      </a:endParaRPr>
                    </a:p>
                  </a:txBody>
                  <a:tcPr marL="26390" marR="26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600" dirty="0" err="1">
                          <a:latin typeface="Times New Roman"/>
                        </a:rPr>
                        <a:t>Коттар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26390" marR="26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200" dirty="0">
                          <a:latin typeface="Times New Roman"/>
                        </a:rPr>
                        <a:t>Чи можна наживатися на горі і смерті інших?</a:t>
                      </a:r>
                      <a:endParaRPr lang="ru-RU" sz="1200" dirty="0">
                        <a:latin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200" dirty="0">
                          <a:latin typeface="Times New Roman"/>
                        </a:rPr>
                        <a:t>Як існувати в єдності з іншими?</a:t>
                      </a:r>
                      <a:endParaRPr lang="ru-RU" sz="1200" dirty="0">
                        <a:latin typeface="Calibri"/>
                      </a:endParaRPr>
                    </a:p>
                  </a:txBody>
                  <a:tcPr marL="26390" marR="26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600" dirty="0">
                          <a:latin typeface="Times New Roman"/>
                        </a:rPr>
                        <a:t>Оранці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26390" marR="26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200" dirty="0">
                          <a:latin typeface="Times New Roman"/>
                        </a:rPr>
                        <a:t>Взаємини влади і людської спільноти.</a:t>
                      </a:r>
                      <a:endParaRPr lang="ru-RU" sz="1200" dirty="0">
                        <a:latin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200" dirty="0">
                          <a:latin typeface="Times New Roman"/>
                        </a:rPr>
                        <a:t>Проблема самотності людини серед людей.</a:t>
                      </a:r>
                      <a:endParaRPr lang="ru-RU" sz="1200" dirty="0">
                        <a:latin typeface="Calibri"/>
                      </a:endParaRPr>
                    </a:p>
                  </a:txBody>
                  <a:tcPr marL="26390" marR="26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600" dirty="0">
                          <a:latin typeface="Times New Roman"/>
                        </a:rPr>
                        <a:t>Всі персонажі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26390" marR="26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200" dirty="0">
                          <a:latin typeface="Times New Roman"/>
                        </a:rPr>
                        <a:t>Проблема вибору людини у «межовій ситуації».</a:t>
                      </a:r>
                      <a:endParaRPr lang="ru-RU" sz="1200" dirty="0">
                        <a:latin typeface="Calibri"/>
                      </a:endParaRPr>
                    </a:p>
                  </a:txBody>
                  <a:tcPr marL="26390" marR="26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Літературний</a:t>
            </a:r>
            <a:r>
              <a:rPr lang="ru-RU" sz="3200" b="1" dirty="0" smtClean="0"/>
              <a:t> </a:t>
            </a:r>
            <a:r>
              <a:rPr lang="uk-UA" sz="3200" b="1" dirty="0" smtClean="0"/>
              <a:t>диктант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1500174"/>
            <a:ext cx="85725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У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якій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країні (колонії Франції) народився Альбер Камю?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Що сталося з батьком Альбера, коли хлопцю не було ще й року?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Хто такий Луї Жермен?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 Яким видом спорту все життя захоплювався Камю?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7158" y="1000108"/>
            <a:ext cx="84296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 Чому Камю був змушений закінчити заняття спортом і не був призваний до армії?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 Що означає слово екзистенція?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7. Як називалася підпільна організація, членом якої був Камю?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Праця якого міфічного героя для Камю є метафорою сучасного життя?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642918"/>
            <a:ext cx="842968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9. До якого циклу включив Камю роман «Чума»?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10. Яким чином у 1957 році світова спільнота відзначила внесок Камю у літературу?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11. Чорновий рукопис якого твору Камю був знайдений серед його речей на місці автокатастрофи, в якій загинув письменник?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12. Чому Камю можна назвати «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антиавторитарним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соціалістом»?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42852"/>
            <a:ext cx="1840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/>
              <a:t>Відповіді</a:t>
            </a:r>
            <a:endParaRPr lang="ru-RU" sz="3200" b="1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14282" y="714356"/>
            <a:ext cx="871543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В Алжирі.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Загинув на полях Першої світової війни: у Битві на Марні.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Учитель початкової школи, який допоміг Камю продовжити освіту в ліцеї.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 Футболом.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 Захворів на сухоти.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 Існування, буття.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7. «</a:t>
            </a:r>
            <a:r>
              <a:rPr kumimoji="0" lang="uk-UA" sz="24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Комба</a:t>
            </a:r>
            <a:r>
              <a:rPr kumimoji="0" lang="uk-UA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8. Сізіфа.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9. «Цикл бунту».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10. Камю була присуджена Нобелівська премія.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11. Роману «Перша людина».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12. Сповідуючи соціалістичні ідеї, Камю в той же час вважав, що боротьба з насиллям і несправедливістю «їхніми ж методами» можуть породити ще більше насилля і несправедливість і привести до встановлення авторитарних режимів.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676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857387" cy="3128577"/>
          </a:xfrm>
          <a:prstGeom prst="rect">
            <a:avLst/>
          </a:prstGeom>
        </p:spPr>
      </p:pic>
      <p:pic>
        <p:nvPicPr>
          <p:cNvPr id="3" name="Рисунок 2" descr="3291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214290"/>
            <a:ext cx="2045712" cy="3143272"/>
          </a:xfrm>
          <a:prstGeom prst="rect">
            <a:avLst/>
          </a:prstGeom>
        </p:spPr>
      </p:pic>
      <p:pic>
        <p:nvPicPr>
          <p:cNvPr id="4" name="Рисунок 3" descr="6541055_94179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14290"/>
            <a:ext cx="1928826" cy="3149105"/>
          </a:xfrm>
          <a:prstGeom prst="rect">
            <a:avLst/>
          </a:prstGeom>
        </p:spPr>
      </p:pic>
      <p:pic>
        <p:nvPicPr>
          <p:cNvPr id="5" name="Рисунок 4" descr="68501686_b0598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500438"/>
            <a:ext cx="2014918" cy="3143272"/>
          </a:xfrm>
          <a:prstGeom prst="rect">
            <a:avLst/>
          </a:prstGeom>
        </p:spPr>
      </p:pic>
      <p:pic>
        <p:nvPicPr>
          <p:cNvPr id="6" name="Рисунок 5" descr="Camus-La-Peste-Poche-1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214290"/>
            <a:ext cx="2014336" cy="3143272"/>
          </a:xfrm>
          <a:prstGeom prst="rect">
            <a:avLst/>
          </a:prstGeom>
        </p:spPr>
      </p:pic>
      <p:pic>
        <p:nvPicPr>
          <p:cNvPr id="7" name="Рисунок 6" descr="La peste de Albert Camu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298" y="3500438"/>
            <a:ext cx="1857503" cy="3105149"/>
          </a:xfrm>
          <a:prstGeom prst="rect">
            <a:avLst/>
          </a:prstGeom>
        </p:spPr>
      </p:pic>
      <p:pic>
        <p:nvPicPr>
          <p:cNvPr id="9" name="Рисунок 8" descr="ThePlague 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562" y="3500438"/>
            <a:ext cx="2112279" cy="3143272"/>
          </a:xfrm>
          <a:prstGeom prst="rect">
            <a:avLst/>
          </a:prstGeom>
        </p:spPr>
      </p:pic>
      <p:pic>
        <p:nvPicPr>
          <p:cNvPr id="10" name="Рисунок 9" descr="la-peste-albert-camu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5140" y="3500438"/>
            <a:ext cx="2114654" cy="3119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00166" y="428604"/>
            <a:ext cx="6072230" cy="114300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solidFill>
                  <a:schemeClr val="tx1"/>
                </a:solidFill>
              </a:rPr>
              <a:t>Чума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3929066"/>
            <a:ext cx="2571768" cy="128588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Інфекційна хвороба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3929066"/>
            <a:ext cx="2571768" cy="128588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Фашизм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86512" y="3929066"/>
            <a:ext cx="2571768" cy="128588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Світове зло у будь-якому з проявів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2500306"/>
            <a:ext cx="185738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Буквальне значення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43306" y="2500306"/>
            <a:ext cx="185738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Алегоричне значення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15074" y="2500306"/>
            <a:ext cx="185738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Символічне значення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flipH="1">
            <a:off x="2000232" y="1643050"/>
            <a:ext cx="311471" cy="785818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flipH="1">
            <a:off x="4429124" y="1643050"/>
            <a:ext cx="311471" cy="785818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flipH="1">
            <a:off x="6858016" y="1643050"/>
            <a:ext cx="311471" cy="785818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785918" y="3143248"/>
            <a:ext cx="357190" cy="71438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429124" y="3143248"/>
            <a:ext cx="357190" cy="71438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215206" y="3143248"/>
            <a:ext cx="357190" cy="71438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err="1" smtClean="0"/>
              <a:t>Оран</a:t>
            </a:r>
            <a:endParaRPr lang="ru-RU" sz="4400" b="1" dirty="0"/>
          </a:p>
        </p:txBody>
      </p:sp>
      <p:pic>
        <p:nvPicPr>
          <p:cNvPr id="3" name="Рисунок 2" descr="476px-Armoirie_or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214290"/>
            <a:ext cx="1020135" cy="1285884"/>
          </a:xfrm>
          <a:prstGeom prst="rect">
            <a:avLst/>
          </a:prstGeom>
        </p:spPr>
      </p:pic>
      <p:pic>
        <p:nvPicPr>
          <p:cNvPr id="4" name="Рисунок 3" descr="03-Oran-port-19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643050"/>
            <a:ext cx="8390806" cy="4552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6286520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Порт міста </a:t>
            </a:r>
            <a:r>
              <a:rPr lang="uk-UA" sz="2400" dirty="0" err="1" smtClean="0"/>
              <a:t>Оран</a:t>
            </a:r>
            <a:r>
              <a:rPr lang="uk-UA" sz="2400" dirty="0" smtClean="0"/>
              <a:t> (1943)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/>
              <a:t>Оран</a:t>
            </a:r>
            <a:r>
              <a:rPr lang="uk-UA" sz="2400" dirty="0" smtClean="0"/>
              <a:t>. Внутрішня гавань. Затоплений американський катер (23 листопада 1942 року)</a:t>
            </a:r>
            <a:endParaRPr lang="ru-RU" sz="2400" dirty="0"/>
          </a:p>
        </p:txBody>
      </p:sp>
      <p:pic>
        <p:nvPicPr>
          <p:cNvPr id="3" name="Рисунок 2" descr="05_T_A136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142984"/>
            <a:ext cx="7643866" cy="5503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499</Words>
  <Application>Microsoft Office PowerPoint</Application>
  <PresentationFormat>Экран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11</cp:revision>
  <dcterms:created xsi:type="dcterms:W3CDTF">2013-11-28T18:03:47Z</dcterms:created>
  <dcterms:modified xsi:type="dcterms:W3CDTF">2013-12-05T18:55:33Z</dcterms:modified>
</cp:coreProperties>
</file>