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  <p:sldId id="269" r:id="rId15"/>
    <p:sldId id="272" r:id="rId16"/>
    <p:sldId id="271" r:id="rId17"/>
    <p:sldId id="270" r:id="rId18"/>
    <p:sldId id="277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DFF2D-4D42-4D98-A725-ADC41D06A30A}" type="datetimeFigureOut">
              <a:rPr lang="ru-RU" smtClean="0"/>
              <a:pPr/>
              <a:t>14.01.2015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75BAF-16E2-413B-893E-DF398650BE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register.testportal.com.ua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zno-kharkiv.org.ua/" TargetMode="External"/><Relationship Id="rId2" Type="http://schemas.openxmlformats.org/officeDocument/2006/relationships/hyperlink" Target="http://testportal.gov.ua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abiturients.info/uk" TargetMode="External"/><Relationship Id="rId4" Type="http://schemas.openxmlformats.org/officeDocument/2006/relationships/hyperlink" Target="http://dneprtest.dp.ua/cm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928802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7200" b="1" dirty="0" smtClean="0">
                <a:latin typeface="Times New Roman" pitchFamily="18" charset="0"/>
                <a:cs typeface="Times New Roman" pitchFamily="18" charset="0"/>
              </a:rPr>
              <a:t>ЗНО-2015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logo_tsentr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952500" cy="723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8687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>
                <a:cs typeface="Times New Roman" pitchFamily="18" charset="0"/>
              </a:rPr>
              <a:t>Реєстрація</a:t>
            </a:r>
          </a:p>
          <a:p>
            <a:pPr algn="ctr"/>
            <a:endParaRPr lang="uk-UA" sz="3600" b="1" u="sng" dirty="0" smtClean="0">
              <a:cs typeface="Times New Roman" pitchFamily="18" charset="0"/>
            </a:endParaRPr>
          </a:p>
          <a:p>
            <a:pPr algn="just"/>
            <a:r>
              <a:rPr lang="uk-UA" sz="2800" dirty="0" smtClean="0">
                <a:cs typeface="Times New Roman" pitchFamily="18" charset="0"/>
              </a:rPr>
              <a:t>   Реєстрація осіб для участі в зовнішньому незалежному оцінюванні 2015 року триває </a:t>
            </a:r>
            <a:r>
              <a:rPr lang="uk-UA" sz="2800" b="1" dirty="0" smtClean="0">
                <a:cs typeface="Times New Roman" pitchFamily="18" charset="0"/>
              </a:rPr>
              <a:t>з 5 січня до 20 лютого</a:t>
            </a:r>
            <a:r>
              <a:rPr lang="uk-UA" sz="28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uk-UA" sz="2800" dirty="0" smtClean="0">
                <a:cs typeface="Times New Roman" pitchFamily="18" charset="0"/>
              </a:rPr>
              <a:t>   Абітурієнти проходитимуть зовнішнє оцінювання з української мови і літератури та математики двох рівнів складності – базового та поглибленого, </a:t>
            </a:r>
            <a:r>
              <a:rPr lang="uk-UA" sz="2800" b="1" dirty="0" smtClean="0">
                <a:cs typeface="Times New Roman" pitchFamily="18" charset="0"/>
              </a:rPr>
              <a:t>обрати</a:t>
            </a:r>
            <a:r>
              <a:rPr lang="uk-UA" sz="2800" dirty="0" smtClean="0">
                <a:cs typeface="Times New Roman" pitchFamily="18" charset="0"/>
              </a:rPr>
              <a:t> який слід </a:t>
            </a:r>
            <a:r>
              <a:rPr lang="uk-UA" sz="2800" b="1" dirty="0" smtClean="0">
                <a:cs typeface="Times New Roman" pitchFamily="18" charset="0"/>
              </a:rPr>
              <a:t>під час реєстрації</a:t>
            </a:r>
            <a:r>
              <a:rPr lang="uk-UA" sz="28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uk-UA" sz="2800" dirty="0" smtClean="0">
                <a:cs typeface="Times New Roman" pitchFamily="18" charset="0"/>
              </a:rPr>
              <a:t>   Пам’ятайте, що загальна кількість предметів, вибраних Вами для проходження зовнішнього оцінювання, не повинна перевищувати </a:t>
            </a:r>
            <a:r>
              <a:rPr lang="uk-UA" sz="2800" b="1" dirty="0" smtClean="0">
                <a:cs typeface="Times New Roman" pitchFamily="18" charset="0"/>
              </a:rPr>
              <a:t>чотирьох</a:t>
            </a:r>
            <a:r>
              <a:rPr lang="uk-UA" sz="2800" dirty="0" smtClean="0">
                <a:cs typeface="Times New Roman" pitchFamily="18" charset="0"/>
              </a:rPr>
              <a:t>.</a:t>
            </a:r>
            <a:endParaRPr lang="uk-UA" sz="28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8687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Необхідні для реєстрації </a:t>
            </a:r>
          </a:p>
          <a:p>
            <a:pPr algn="ctr"/>
            <a:r>
              <a:rPr lang="uk-UA" sz="3200" b="1" dirty="0" smtClean="0"/>
              <a:t>документи та матеріали:</a:t>
            </a:r>
          </a:p>
          <a:p>
            <a:pPr marL="457200" indent="-457200" algn="just">
              <a:buAutoNum type="arabicParenR"/>
            </a:pPr>
            <a:r>
              <a:rPr lang="uk-UA" sz="2400" b="1" dirty="0" smtClean="0"/>
              <a:t>копія паспорта громадянина України </a:t>
            </a:r>
            <a:r>
              <a:rPr lang="uk-UA" sz="2400" dirty="0" smtClean="0"/>
              <a:t>(сторінки з фотокарткою, прізвищем, ім’ям, по батькові та датою народження), а у разі його відсутності – один з документів, що його замінює: наприклад, копія свідоцтва про народження (для осіб, які народилися після 1 вересня 1998 року і не отримали паспорт);</a:t>
            </a:r>
          </a:p>
          <a:p>
            <a:pPr marL="457200" indent="-457200" algn="just">
              <a:buAutoNum type="arabicParenR"/>
            </a:pPr>
            <a:r>
              <a:rPr lang="uk-UA" sz="2400" b="1" dirty="0" smtClean="0"/>
              <a:t>дві однакові фотокартки для документів розміром 3 х 4 см</a:t>
            </a:r>
            <a:r>
              <a:rPr lang="uk-UA" sz="2400" dirty="0" smtClean="0"/>
              <a:t> із зображенням, що відповідає досягнутому віку (фотокартки мають бути виготовлені на білому або кольоровому фотопапері);</a:t>
            </a:r>
          </a:p>
          <a:p>
            <a:pPr marL="457200" indent="-457200" algn="just">
              <a:buAutoNum type="arabicParenR"/>
            </a:pPr>
            <a:r>
              <a:rPr lang="uk-UA" sz="2400" b="1" dirty="0" smtClean="0"/>
              <a:t>заява-реєстраційна картка</a:t>
            </a:r>
            <a:r>
              <a:rPr lang="uk-UA" sz="2400" dirty="0" smtClean="0"/>
              <a:t>.</a:t>
            </a:r>
          </a:p>
          <a:p>
            <a:pPr algn="just"/>
            <a:endParaRPr lang="uk-UA" sz="2000" dirty="0" smtClean="0"/>
          </a:p>
          <a:p>
            <a:pPr algn="just"/>
            <a:r>
              <a:rPr lang="uk-UA" sz="2000" b="1" dirty="0" smtClean="0"/>
              <a:t>   Увага! </a:t>
            </a:r>
            <a:r>
              <a:rPr lang="uk-UA" sz="2000" dirty="0" smtClean="0"/>
              <a:t>На копіях документів, що надаються для реєстрації, напишіть «Згідно з оригіналом» (без лапок), поставте особистий підпис і зазначте власне прізвище, ініціали та дату засвідчення копії.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/>
              <a:t>Формування реєстраційної картки: сторінка «Реєстрація-2015»</a:t>
            </a:r>
            <a:r>
              <a:rPr lang="uk-UA" dirty="0" smtClean="0"/>
              <a:t> (</a:t>
            </a:r>
            <a:r>
              <a:rPr lang="uk-UA" sz="2400" dirty="0" smtClean="0">
                <a:hlinkClick r:id="rId2"/>
              </a:rPr>
              <a:t>http://register.testportal.com.ua/</a:t>
            </a:r>
            <a:r>
              <a:rPr lang="uk-UA" sz="2400" dirty="0" smtClean="0"/>
              <a:t>)</a:t>
            </a:r>
          </a:p>
          <a:p>
            <a:pPr algn="just"/>
            <a:r>
              <a:rPr lang="uk-UA" dirty="0" smtClean="0"/>
              <a:t>   Після введення до реєстраційної картки даних, потрібно роздрукувати контрольно-інформаційний лист, роздрукувати та заповнити реєстраційну картку:</a:t>
            </a:r>
          </a:p>
          <a:p>
            <a:pPr algn="just"/>
            <a:r>
              <a:rPr lang="uk-UA" dirty="0" smtClean="0"/>
              <a:t>- після прізвища та ініціалів директора регіонального центру оцінювання якості освіти (далі – регіональний центр) необхідно вказати своє прізвище (у родовому відмінку) та ініціали;</a:t>
            </a:r>
          </a:p>
          <a:p>
            <a:pPr algn="just"/>
            <a:r>
              <a:rPr lang="uk-UA" dirty="0" smtClean="0"/>
              <a:t>- власноруч написати заяву, у якій засвідчити своє бажання бути зареєстрованим (</a:t>
            </a:r>
            <a:r>
              <a:rPr lang="uk-UA" dirty="0" err="1" smtClean="0"/>
              <a:t>-ою</a:t>
            </a:r>
            <a:r>
              <a:rPr lang="uk-UA" dirty="0" smtClean="0"/>
              <a:t>) для участі в зовнішньому оцінюванні;</a:t>
            </a:r>
          </a:p>
          <a:p>
            <a:pPr algn="just"/>
            <a:r>
              <a:rPr lang="uk-UA" dirty="0" smtClean="0"/>
              <a:t>- зазначити факт ознайомлення з Порядком проведення зовнішнього незалежного оцінювання та моніторингу якості освіти;</a:t>
            </a:r>
          </a:p>
          <a:p>
            <a:pPr algn="just"/>
            <a:r>
              <a:rPr lang="uk-UA" dirty="0" smtClean="0"/>
              <a:t>- нижче заяви вказати дату, а також засвідчити її особистим підписом;</a:t>
            </a:r>
          </a:p>
          <a:p>
            <a:pPr algn="just"/>
            <a:r>
              <a:rPr lang="uk-UA" dirty="0" smtClean="0"/>
              <a:t>- у графах основної частини реєстраційної картки зазначити друкованими літерами та цифрами серію (за наявності), номер документа, що посвідчує особу, або документа, що його замінює;</a:t>
            </a:r>
          </a:p>
          <a:p>
            <a:pPr algn="just"/>
            <a:r>
              <a:rPr lang="uk-UA" dirty="0" smtClean="0"/>
              <a:t>- у спеціально відведених місцях реєстраційної картки необхідно наклеїти дві однакові фотокартки для документів розміром 3 х 4 см.</a:t>
            </a:r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   Слідкуйте за тим, щоб номер, вказаний у реєстраційній картці та номер, вказаний у контрольно-інформаційному листі до неї, ЗБІГАЛИСЯ!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35824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 smtClean="0"/>
              <a:t>Подання реєстраційних документів до загальноосвітнього навчального закладу</a:t>
            </a:r>
          </a:p>
          <a:p>
            <a:endParaRPr lang="uk-UA" sz="3600" dirty="0" smtClean="0"/>
          </a:p>
          <a:p>
            <a:pPr algn="just"/>
            <a:r>
              <a:rPr lang="uk-UA" sz="3600" dirty="0" smtClean="0"/>
              <a:t>   </a:t>
            </a:r>
            <a:r>
              <a:rPr lang="uk-UA" sz="3200" dirty="0" smtClean="0"/>
              <a:t>Випускники поточного навчального року в установлені строки після формування комплекту реєстраційних документів подають його до загальноосвітнього навчального закладу, який закінчують.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1"/>
            <a:ext cx="871543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/>
              <a:t>Особі, яка зареєстрована для проходження зовнішнього оцінювання, буде надіслано такі документи:</a:t>
            </a:r>
          </a:p>
          <a:p>
            <a:pPr algn="ctr"/>
            <a:endParaRPr lang="uk-UA" sz="2400" b="1" dirty="0" smtClean="0"/>
          </a:p>
          <a:p>
            <a:pPr algn="just"/>
            <a:r>
              <a:rPr lang="uk-UA" sz="2400" dirty="0" smtClean="0"/>
              <a:t>   1) Сертифікат;</a:t>
            </a:r>
          </a:p>
          <a:p>
            <a:pPr algn="just"/>
            <a:r>
              <a:rPr lang="uk-UA" sz="2400" dirty="0" smtClean="0"/>
              <a:t>   2) реєстраційне повідомлення учасника ЗНО;</a:t>
            </a:r>
          </a:p>
          <a:p>
            <a:pPr algn="just"/>
            <a:r>
              <a:rPr lang="uk-UA" sz="2400" dirty="0" smtClean="0"/>
              <a:t>   3) інформаційний бюлетень «Зовнішнє незалежне оцінювання. 2015 рік».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   Випускниками поточного року сертифікати та інформаційні матеріали надсилаються за адресою загальноосвітнього навчального закладу, де вони навчаються.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   Для кожного учасника зовнішнього оцінювання на </a:t>
            </a:r>
            <a:r>
              <a:rPr lang="uk-UA" sz="2400" dirty="0" err="1" smtClean="0"/>
              <a:t>веб-сайті</a:t>
            </a:r>
            <a:r>
              <a:rPr lang="uk-UA" sz="2400" dirty="0" smtClean="0"/>
              <a:t> Українського центру оцінювання якості освіти створюється інформаційна сторінка, доступ до якої здійснюється за номером Сертифіката та PIN-кодом, указаним у ньому.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1543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Ви не будете зареєстровані, якщо:</a:t>
            </a:r>
          </a:p>
          <a:p>
            <a:pPr algn="just"/>
            <a:r>
              <a:rPr lang="uk-UA" sz="2400" dirty="0" smtClean="0"/>
              <a:t>- буде порушено вимоги до оформлення реєстраційної картки;</a:t>
            </a:r>
          </a:p>
          <a:p>
            <a:pPr algn="just"/>
            <a:r>
              <a:rPr lang="uk-UA" sz="2400" dirty="0" smtClean="0"/>
              <a:t>- не подасте одного або кількох документів, необхідних для реєстрації;</a:t>
            </a:r>
          </a:p>
          <a:p>
            <a:pPr algn="just"/>
            <a:r>
              <a:rPr lang="uk-UA" sz="2400" dirty="0" smtClean="0"/>
              <a:t>- надішлете реєстраційні документи після завершення встановленого строку реєстрації;</a:t>
            </a:r>
          </a:p>
          <a:p>
            <a:pPr algn="just"/>
            <a:r>
              <a:rPr lang="uk-UA" sz="2400" dirty="0" smtClean="0"/>
              <a:t>- буде порушено вимоги до оформлення реєстраційної картки.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   </a:t>
            </a:r>
            <a:r>
              <a:rPr lang="uk-UA" sz="2000" dirty="0" smtClean="0"/>
              <a:t>Особа, якій відмовлено в реєстрації, усунувши причини, що стали підставою для прийняття такого рішення, не пізніше 6 березня 2015 року може надіслати до регіонального центру новий комплект реєстраційних документів.</a:t>
            </a:r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/>
              <a:t>   Якщо протягом трьох тижнів із моменту відправлення реєстраційних документів Ви не отримали Сертифікат або повідомлення про відмову в реєстрації, зверніться до відповідного регіонального центру за телефоном інформаційної підтримки.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87154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</a:t>
            </a:r>
            <a:r>
              <a:rPr lang="uk-UA" sz="2400" b="1" dirty="0" smtClean="0"/>
              <a:t>У разі необхідності внесення змін</a:t>
            </a:r>
            <a:r>
              <a:rPr lang="uk-UA" sz="2400" dirty="0" smtClean="0"/>
              <a:t> до переліку предметів, рівнів сертифікаційних робіт або персональних даних, зазначте необхідні зміни в реєстраційній картці та повторно роздрукуйте контрольно-інформаційний лист і реєстраційну картку. Надішліть до регіонального центру необхідні документи та раніше отриманий Сертифікат 2015 року.</a:t>
            </a:r>
          </a:p>
          <a:p>
            <a:pPr algn="just"/>
            <a:r>
              <a:rPr lang="uk-UA" sz="2400" dirty="0" smtClean="0"/>
              <a:t>   Зміни до реєстраційних даних можна вносити лише до 1 квітня, а в разі зміни рівня складності завдань сертифікаційної роботи з української мови і літератури – до 6 березня 2015 року (дата визначається за відтиском штемпеля відправлення на поштовому конверті).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4296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/>
              <a:t>Встановлення «</a:t>
            </a:r>
            <a:r>
              <a:rPr lang="uk-UA" sz="3600" b="1" u="sng" dirty="0" err="1" smtClean="0"/>
              <a:t>порогового</a:t>
            </a:r>
            <a:r>
              <a:rPr lang="uk-UA" sz="3600" b="1" u="sng" dirty="0" smtClean="0"/>
              <a:t> бала»</a:t>
            </a:r>
          </a:p>
          <a:p>
            <a:pPr algn="ctr"/>
            <a:endParaRPr lang="uk-UA" sz="3600" b="1" dirty="0" smtClean="0"/>
          </a:p>
          <a:p>
            <a:pPr algn="just"/>
            <a:r>
              <a:rPr lang="uk-UA" sz="2800" dirty="0" smtClean="0"/>
              <a:t>   Для визначення результатів ЗНО-2015 з кожного предмета буде встановлено «</a:t>
            </a:r>
            <a:r>
              <a:rPr lang="uk-UA" sz="2800" dirty="0" err="1" smtClean="0"/>
              <a:t>пороговий</a:t>
            </a:r>
            <a:r>
              <a:rPr lang="uk-UA" sz="2800" dirty="0" smtClean="0"/>
              <a:t> бал», тобто та кількість тестових балів, яку може набрати мінімально підготовлений абітурієнт. Учасники тестування, які не подолають «поріг», не зможуть використати результат ЗНО з цього предмета для вступу до ВНЗ. Усі абітурієнти, результати яких будуть не нижчими від «</a:t>
            </a:r>
            <a:r>
              <a:rPr lang="uk-UA" sz="2800" dirty="0" err="1" smtClean="0"/>
              <a:t>порогового</a:t>
            </a:r>
            <a:r>
              <a:rPr lang="uk-UA" sz="2800" dirty="0" smtClean="0"/>
              <a:t> бала», отримають оцінку за шкалою 100–200 балів та матимуть право брати участь в конкурсному відборі при вступі на навчання.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85728"/>
            <a:ext cx="83582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/>
              <a:t>Новації вступної кампанії 2015</a:t>
            </a:r>
          </a:p>
          <a:p>
            <a:pPr algn="ctr"/>
            <a:endParaRPr lang="uk-UA" sz="3600" b="1" u="sng" dirty="0" smtClean="0"/>
          </a:p>
          <a:p>
            <a:r>
              <a:rPr lang="uk-UA" sz="2800" dirty="0" smtClean="0"/>
              <a:t>1. Дія Сертифікату ЗНО – 1 рік</a:t>
            </a:r>
          </a:p>
          <a:p>
            <a:r>
              <a:rPr lang="uk-UA" sz="2800" dirty="0" smtClean="0"/>
              <a:t>2. «Здав»/«Не здав» («</a:t>
            </a:r>
            <a:r>
              <a:rPr lang="uk-UA" sz="2800" dirty="0" err="1" smtClean="0"/>
              <a:t>пороговий</a:t>
            </a:r>
            <a:r>
              <a:rPr lang="uk-UA" sz="2800" dirty="0" smtClean="0"/>
              <a:t> бал»)</a:t>
            </a:r>
          </a:p>
          <a:p>
            <a:r>
              <a:rPr lang="uk-UA" sz="2800" dirty="0" smtClean="0"/>
              <a:t>3. Дворівневі тести з української мови та математики</a:t>
            </a:r>
          </a:p>
          <a:p>
            <a:r>
              <a:rPr lang="uk-UA" sz="2800" dirty="0" smtClean="0"/>
              <a:t>4. Установлення коефіцієнтів складової конкурсного балу</a:t>
            </a:r>
          </a:p>
          <a:p>
            <a:r>
              <a:rPr lang="uk-UA" sz="2800" dirty="0" smtClean="0"/>
              <a:t>5. Принцип пріоритетності заяв про вступ</a:t>
            </a:r>
          </a:p>
          <a:p>
            <a:r>
              <a:rPr lang="uk-UA" sz="2800" dirty="0" smtClean="0"/>
              <a:t>6. Одна хвиля зарахування</a:t>
            </a:r>
          </a:p>
          <a:p>
            <a:r>
              <a:rPr lang="uk-UA" sz="2800" dirty="0" smtClean="0"/>
              <a:t>7. Переведення балів атестата в 200-бальну шкалу</a:t>
            </a:r>
          </a:p>
          <a:p>
            <a:r>
              <a:rPr lang="uk-UA" sz="2800" dirty="0" smtClean="0"/>
              <a:t>8. Скасування тестів ЗНО зі світової літератури та всесвітньої історії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 smtClean="0"/>
              <a:t>Джерела</a:t>
            </a:r>
            <a:r>
              <a:rPr lang="uk-UA" sz="3600" b="1" u="sng" dirty="0" smtClean="0"/>
              <a:t>:</a:t>
            </a:r>
            <a:r>
              <a:rPr lang="uk-UA" sz="3600" dirty="0" smtClean="0"/>
              <a:t> </a:t>
            </a:r>
          </a:p>
          <a:p>
            <a:pPr algn="ctr"/>
            <a:endParaRPr lang="uk-UA" sz="3600" dirty="0" smtClean="0"/>
          </a:p>
          <a:p>
            <a:pPr algn="ctr"/>
            <a:r>
              <a:rPr lang="en-US" sz="3600" dirty="0" smtClean="0">
                <a:hlinkClick r:id="rId2"/>
              </a:rPr>
              <a:t>http://testportal.gov.ua/</a:t>
            </a:r>
            <a:endParaRPr lang="uk-UA" sz="3600" dirty="0" smtClean="0"/>
          </a:p>
          <a:p>
            <a:pPr algn="ctr"/>
            <a:r>
              <a:rPr lang="en-US" sz="3600" dirty="0" smtClean="0">
                <a:hlinkClick r:id="rId3"/>
              </a:rPr>
              <a:t>http://zno-kharkiv.org.ua</a:t>
            </a:r>
            <a:r>
              <a:rPr lang="en-US" sz="3600" dirty="0" smtClean="0">
                <a:hlinkClick r:id="rId3"/>
              </a:rPr>
              <a:t>/</a:t>
            </a:r>
            <a:endParaRPr lang="ru-RU" sz="3600" dirty="0" smtClean="0"/>
          </a:p>
          <a:p>
            <a:pPr algn="ctr"/>
            <a:r>
              <a:rPr lang="en-US" sz="3600" dirty="0" smtClean="0">
                <a:hlinkClick r:id="rId4"/>
              </a:rPr>
              <a:t>http://dneprtest.dp.ua/cms</a:t>
            </a:r>
            <a:r>
              <a:rPr lang="en-US" sz="3600" dirty="0" smtClean="0">
                <a:hlinkClick r:id="rId4"/>
              </a:rPr>
              <a:t>/</a:t>
            </a:r>
            <a:endParaRPr lang="ru-RU" sz="3600" dirty="0" smtClean="0"/>
          </a:p>
          <a:p>
            <a:pPr algn="ctr"/>
            <a:r>
              <a:rPr lang="en-US" sz="3600" dirty="0" smtClean="0">
                <a:hlinkClick r:id="rId5"/>
              </a:rPr>
              <a:t>http</a:t>
            </a:r>
            <a:r>
              <a:rPr lang="en-US" sz="3600" dirty="0" smtClean="0">
                <a:hlinkClick r:id="rId5"/>
              </a:rPr>
              <a:t>://</a:t>
            </a:r>
            <a:r>
              <a:rPr lang="en-US" sz="3600" dirty="0" smtClean="0">
                <a:hlinkClick r:id="rId5"/>
              </a:rPr>
              <a:t>abiturients.info/uk</a:t>
            </a:r>
            <a:endParaRPr lang="ru-RU" sz="3600" dirty="0" smtClean="0"/>
          </a:p>
          <a:p>
            <a:pPr algn="ctr"/>
            <a:endParaRPr lang="uk-UA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358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 smtClean="0"/>
              <a:t>Учасники:</a:t>
            </a:r>
            <a:r>
              <a:rPr lang="uk-UA" sz="3600" dirty="0" smtClean="0"/>
              <a:t> </a:t>
            </a:r>
          </a:p>
          <a:p>
            <a:pPr algn="ctr"/>
            <a:endParaRPr lang="uk-UA" sz="3600" dirty="0" smtClean="0"/>
          </a:p>
          <a:p>
            <a:pPr algn="just"/>
            <a:r>
              <a:rPr lang="uk-UA" sz="3600" dirty="0" smtClean="0"/>
              <a:t>випускники </a:t>
            </a:r>
            <a:r>
              <a:rPr lang="uk-UA" sz="3600" dirty="0"/>
              <a:t>навчальних закладів системи загальної середньої освіти </a:t>
            </a:r>
            <a:r>
              <a:rPr lang="uk-UA" sz="3600" b="1" dirty="0"/>
              <a:t>поточного</a:t>
            </a:r>
            <a:r>
              <a:rPr lang="uk-UA" sz="3600" dirty="0"/>
              <a:t> та </a:t>
            </a:r>
            <a:r>
              <a:rPr lang="uk-UA" sz="3600" b="1" dirty="0"/>
              <a:t>минулих</a:t>
            </a:r>
            <a:r>
              <a:rPr lang="uk-UA" sz="3600" dirty="0"/>
              <a:t> років, які отримали повну загальну освіту та планують вступати до вищих навчальних закладів України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1"/>
            <a:ext cx="864399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Предмети </a:t>
            </a:r>
            <a:r>
              <a:rPr lang="uk-UA" sz="3600" b="1" u="sng" dirty="0" smtClean="0"/>
              <a:t>ЗНО (12):</a:t>
            </a:r>
          </a:p>
          <a:p>
            <a:pPr algn="ctr"/>
            <a:endParaRPr lang="uk-UA" sz="3600" b="1" u="sng" dirty="0" smtClean="0"/>
          </a:p>
          <a:p>
            <a:pPr algn="ctr"/>
            <a:r>
              <a:rPr lang="uk-UA" sz="2800" dirty="0" smtClean="0"/>
              <a:t>українська мова і література (обов'язково),</a:t>
            </a:r>
          </a:p>
          <a:p>
            <a:pPr algn="ctr"/>
            <a:r>
              <a:rPr lang="uk-UA" sz="2800" dirty="0" smtClean="0"/>
              <a:t>історія України,</a:t>
            </a:r>
          </a:p>
          <a:p>
            <a:pPr algn="ctr"/>
            <a:r>
              <a:rPr lang="uk-UA" sz="2800" dirty="0" smtClean="0"/>
              <a:t>математика,</a:t>
            </a:r>
          </a:p>
          <a:p>
            <a:pPr algn="ctr"/>
            <a:r>
              <a:rPr lang="uk-UA" sz="2800" dirty="0" smtClean="0"/>
              <a:t>фізика,</a:t>
            </a:r>
          </a:p>
          <a:p>
            <a:pPr algn="ctr"/>
            <a:r>
              <a:rPr lang="uk-UA" sz="2800" dirty="0" smtClean="0"/>
              <a:t>хімія, </a:t>
            </a:r>
          </a:p>
          <a:p>
            <a:pPr algn="ctr"/>
            <a:r>
              <a:rPr lang="uk-UA" sz="2800" dirty="0" smtClean="0"/>
              <a:t>біологія,</a:t>
            </a:r>
          </a:p>
          <a:p>
            <a:pPr algn="ctr"/>
            <a:r>
              <a:rPr lang="uk-UA" sz="2800" dirty="0" smtClean="0"/>
              <a:t>географія,</a:t>
            </a:r>
          </a:p>
          <a:p>
            <a:pPr algn="ctr"/>
            <a:r>
              <a:rPr lang="uk-UA" sz="2800" dirty="0" smtClean="0"/>
              <a:t>російська мова,</a:t>
            </a:r>
          </a:p>
          <a:p>
            <a:pPr algn="ctr"/>
            <a:r>
              <a:rPr lang="uk-UA" sz="2800" dirty="0" smtClean="0"/>
              <a:t>англійська мова,</a:t>
            </a:r>
          </a:p>
          <a:p>
            <a:pPr algn="ctr"/>
            <a:r>
              <a:rPr lang="uk-UA" sz="2800" dirty="0" smtClean="0"/>
              <a:t>німецька мова,</a:t>
            </a:r>
          </a:p>
          <a:p>
            <a:pPr algn="ctr"/>
            <a:r>
              <a:rPr lang="uk-UA" sz="2800" dirty="0" smtClean="0"/>
              <a:t>французька мова,</a:t>
            </a:r>
          </a:p>
          <a:p>
            <a:pPr algn="ctr"/>
            <a:r>
              <a:rPr lang="uk-UA" sz="2800" dirty="0" smtClean="0"/>
              <a:t>іспанська мова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8429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Можлива кількість </a:t>
            </a:r>
            <a:r>
              <a:rPr lang="uk-UA" sz="3600" b="1" u="sng" dirty="0" smtClean="0"/>
              <a:t>тестувань </a:t>
            </a:r>
          </a:p>
          <a:p>
            <a:pPr algn="ctr"/>
            <a:endParaRPr lang="uk-UA" sz="3600" b="1" u="sng" dirty="0" smtClean="0"/>
          </a:p>
          <a:p>
            <a:pPr algn="just"/>
            <a:r>
              <a:rPr lang="uk-UA" sz="3600" dirty="0" smtClean="0"/>
              <a:t>   Кожен </a:t>
            </a:r>
            <a:r>
              <a:rPr lang="uk-UA" sz="3600" dirty="0"/>
              <a:t>учасник ЗНО матиме право скласти тести не більш як із </a:t>
            </a:r>
            <a:r>
              <a:rPr lang="uk-UA" sz="3600" b="1" dirty="0"/>
              <a:t>чотирьох</a:t>
            </a:r>
            <a:r>
              <a:rPr lang="uk-UA" sz="3600" dirty="0"/>
              <a:t> навчальних предметів.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6439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Мова </a:t>
            </a:r>
            <a:r>
              <a:rPr lang="uk-UA" sz="3600" b="1" u="sng" dirty="0" smtClean="0"/>
              <a:t>тестів</a:t>
            </a:r>
            <a:r>
              <a:rPr lang="uk-UA" sz="3600" dirty="0" smtClean="0"/>
              <a:t> </a:t>
            </a:r>
          </a:p>
          <a:p>
            <a:pPr algn="ctr"/>
            <a:endParaRPr lang="uk-UA" sz="3600" dirty="0" smtClean="0"/>
          </a:p>
          <a:p>
            <a:pPr algn="just"/>
            <a:r>
              <a:rPr lang="uk-UA" sz="3600" dirty="0" smtClean="0"/>
              <a:t>   Тестові </a:t>
            </a:r>
            <a:r>
              <a:rPr lang="uk-UA" sz="3600" dirty="0"/>
              <a:t>зошити друкуються українською мовою (за винятком зошитів із російської та іноземних мов); тести для ЗНО з історії України, математики, біології, географії, фізики, хімії будуть перекладені кримськотатарською, молдовською, польською, російською, румунською, угорською </a:t>
            </a:r>
            <a:r>
              <a:rPr lang="uk-UA" sz="3600" dirty="0" smtClean="0"/>
              <a:t>мовами.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714356"/>
            <a:ext cx="87154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/>
              <a:t>ЗНО та </a:t>
            </a:r>
            <a:r>
              <a:rPr lang="uk-UA" sz="3600" b="1" u="sng" dirty="0" smtClean="0"/>
              <a:t>ДПА</a:t>
            </a:r>
          </a:p>
          <a:p>
            <a:pPr algn="ctr"/>
            <a:endParaRPr lang="uk-UA" sz="3600" b="1" u="sng" dirty="0" smtClean="0"/>
          </a:p>
          <a:p>
            <a:pPr algn="just"/>
            <a:r>
              <a:rPr lang="uk-UA" sz="3600" dirty="0" smtClean="0"/>
              <a:t>   Державну </a:t>
            </a:r>
            <a:r>
              <a:rPr lang="uk-UA" sz="3600" dirty="0"/>
              <a:t>підсумкову атестацію (ДПА) з української мови випускники навчальних закладів системи загальної середньої освіти складатимуть у формі ЗНО.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72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u="sng" dirty="0" err="1"/>
              <a:t>Дворівневість</a:t>
            </a:r>
            <a:r>
              <a:rPr lang="uk-UA" sz="3600" b="1" u="sng" dirty="0"/>
              <a:t> </a:t>
            </a:r>
            <a:r>
              <a:rPr lang="uk-UA" sz="3600" b="1" u="sng" dirty="0" smtClean="0"/>
              <a:t>тестів</a:t>
            </a:r>
            <a:r>
              <a:rPr lang="uk-UA" sz="3600" dirty="0" smtClean="0"/>
              <a:t> </a:t>
            </a:r>
          </a:p>
          <a:p>
            <a:pPr algn="ctr"/>
            <a:endParaRPr lang="uk-UA" sz="3600" dirty="0" smtClean="0"/>
          </a:p>
          <a:p>
            <a:pPr algn="just"/>
            <a:r>
              <a:rPr lang="uk-UA" sz="3600" dirty="0" smtClean="0"/>
              <a:t>   У </a:t>
            </a:r>
            <a:r>
              <a:rPr lang="uk-UA" sz="3600" dirty="0"/>
              <a:t>2015 році вводяться тести двох рівнів складності: з української мови і літератури та математики. </a:t>
            </a:r>
            <a:endParaRPr lang="uk-UA" sz="3600" dirty="0" smtClean="0"/>
          </a:p>
          <a:p>
            <a:pPr algn="just"/>
            <a:r>
              <a:rPr lang="uk-UA" sz="3600" dirty="0"/>
              <a:t> </a:t>
            </a:r>
            <a:r>
              <a:rPr lang="uk-UA" sz="3600" dirty="0" smtClean="0"/>
              <a:t>  Дворівневі </a:t>
            </a:r>
            <a:r>
              <a:rPr lang="uk-UA" sz="3600" dirty="0"/>
              <a:t>тести складатимуться з двох частин: базового та поглибленого рівнів.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14290"/>
            <a:ext cx="657229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/>
              <a:t>Графік </a:t>
            </a:r>
            <a:r>
              <a:rPr lang="uk-UA" sz="3600" b="1" u="sng" dirty="0"/>
              <a:t>проведення </a:t>
            </a:r>
            <a:r>
              <a:rPr lang="uk-UA" sz="3600" b="1" u="sng" dirty="0" smtClean="0"/>
              <a:t>ЗНО</a:t>
            </a:r>
          </a:p>
          <a:p>
            <a:pPr algn="ctr"/>
            <a:r>
              <a:rPr lang="uk-UA" sz="3600" b="1" u="sng" dirty="0" smtClean="0"/>
              <a:t>Основна сесія</a:t>
            </a:r>
          </a:p>
          <a:p>
            <a:r>
              <a:rPr lang="uk-UA" sz="2800" dirty="0" smtClean="0"/>
              <a:t>24 квітня	українська мова і література</a:t>
            </a:r>
          </a:p>
          <a:p>
            <a:r>
              <a:rPr lang="uk-UA" sz="2800" dirty="0" smtClean="0"/>
              <a:t>3 червня	французька мова</a:t>
            </a:r>
          </a:p>
          <a:p>
            <a:r>
              <a:rPr lang="uk-UA" sz="2800" dirty="0" smtClean="0"/>
              <a:t>5 червня	німецька мова</a:t>
            </a:r>
          </a:p>
          <a:p>
            <a:r>
              <a:rPr lang="uk-UA" sz="2800" dirty="0" smtClean="0"/>
              <a:t>8 червня	іспанська мова</a:t>
            </a:r>
          </a:p>
          <a:p>
            <a:r>
              <a:rPr lang="uk-UA" sz="2800" dirty="0" smtClean="0"/>
              <a:t>10 червня	англійська мова</a:t>
            </a:r>
          </a:p>
          <a:p>
            <a:r>
              <a:rPr lang="uk-UA" sz="2800" dirty="0" smtClean="0"/>
              <a:t>12 червня	математика</a:t>
            </a:r>
          </a:p>
          <a:p>
            <a:r>
              <a:rPr lang="uk-UA" sz="2800" dirty="0" smtClean="0"/>
              <a:t>15 червня	російська мова</a:t>
            </a:r>
          </a:p>
          <a:p>
            <a:r>
              <a:rPr lang="uk-UA" sz="2800" dirty="0" smtClean="0"/>
              <a:t>17 червня	біологія</a:t>
            </a:r>
          </a:p>
          <a:p>
            <a:r>
              <a:rPr lang="uk-UA" sz="2800" dirty="0" smtClean="0"/>
              <a:t>19 червня	історія України</a:t>
            </a:r>
          </a:p>
          <a:p>
            <a:r>
              <a:rPr lang="uk-UA" sz="2800" dirty="0" smtClean="0"/>
              <a:t>22 червня	фізика</a:t>
            </a:r>
          </a:p>
          <a:p>
            <a:r>
              <a:rPr lang="uk-UA" sz="2800" dirty="0" smtClean="0"/>
              <a:t>24 червня	географія</a:t>
            </a:r>
          </a:p>
          <a:p>
            <a:r>
              <a:rPr lang="uk-UA" sz="2800" dirty="0" smtClean="0"/>
              <a:t>26 червня	хімія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14290"/>
            <a:ext cx="657229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u="sng" dirty="0" smtClean="0"/>
              <a:t>Графік </a:t>
            </a:r>
            <a:r>
              <a:rPr lang="uk-UA" sz="3600" b="1" u="sng" dirty="0"/>
              <a:t>проведення </a:t>
            </a:r>
            <a:r>
              <a:rPr lang="uk-UA" sz="3600" b="1" u="sng" dirty="0" smtClean="0"/>
              <a:t>ЗНО</a:t>
            </a:r>
          </a:p>
          <a:p>
            <a:pPr algn="ctr"/>
            <a:r>
              <a:rPr lang="uk-UA" sz="3600" b="1" u="sng" dirty="0" smtClean="0"/>
              <a:t>Додаткова сесія</a:t>
            </a:r>
          </a:p>
          <a:p>
            <a:r>
              <a:rPr lang="uk-UA" sz="2800" dirty="0" smtClean="0"/>
              <a:t>9 червня	українська мова і література</a:t>
            </a:r>
          </a:p>
          <a:p>
            <a:r>
              <a:rPr lang="uk-UA" sz="2800" dirty="0" smtClean="0"/>
              <a:t>18 червня	французька мова</a:t>
            </a:r>
          </a:p>
          <a:p>
            <a:r>
              <a:rPr lang="uk-UA" sz="2800" dirty="0" smtClean="0"/>
              <a:t>23 червня	німецька мова</a:t>
            </a:r>
          </a:p>
          <a:p>
            <a:r>
              <a:rPr lang="uk-UA" sz="2800" dirty="0" smtClean="0"/>
              <a:t>25 червня	іспанська мова</a:t>
            </a:r>
          </a:p>
          <a:p>
            <a:r>
              <a:rPr lang="uk-UA" sz="2800" dirty="0" smtClean="0"/>
              <a:t>30 червня	англійська мова</a:t>
            </a:r>
          </a:p>
          <a:p>
            <a:r>
              <a:rPr lang="uk-UA" sz="2800" dirty="0" smtClean="0"/>
              <a:t>1 липня	математика</a:t>
            </a:r>
          </a:p>
          <a:p>
            <a:r>
              <a:rPr lang="uk-UA" sz="2800" dirty="0" smtClean="0"/>
              <a:t>2 липня	російська мова</a:t>
            </a:r>
          </a:p>
          <a:p>
            <a:r>
              <a:rPr lang="uk-UA" sz="2800" dirty="0" smtClean="0"/>
              <a:t>3 липня	біологія</a:t>
            </a:r>
          </a:p>
          <a:p>
            <a:r>
              <a:rPr lang="uk-UA" sz="2800" dirty="0" smtClean="0"/>
              <a:t>6 липня	історія України</a:t>
            </a:r>
          </a:p>
          <a:p>
            <a:r>
              <a:rPr lang="uk-UA" sz="2800" dirty="0" smtClean="0"/>
              <a:t>7 липня	фізика</a:t>
            </a:r>
          </a:p>
          <a:p>
            <a:r>
              <a:rPr lang="uk-UA" sz="2800" dirty="0" smtClean="0"/>
              <a:t>8 липня	географія</a:t>
            </a:r>
          </a:p>
          <a:p>
            <a:r>
              <a:rPr lang="uk-UA" sz="2800" dirty="0" smtClean="0"/>
              <a:t>9 липня	хімія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1084</Words>
  <Application>Microsoft Office PowerPoint</Application>
  <PresentationFormat>Экран (4:3)</PresentationFormat>
  <Paragraphs>123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Олег</cp:lastModifiedBy>
  <cp:revision>27</cp:revision>
  <dcterms:created xsi:type="dcterms:W3CDTF">2015-01-11T15:38:52Z</dcterms:created>
  <dcterms:modified xsi:type="dcterms:W3CDTF">2015-01-14T20:24:51Z</dcterms:modified>
</cp:coreProperties>
</file>