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70" r:id="rId7"/>
    <p:sldId id="261" r:id="rId8"/>
    <p:sldId id="262" r:id="rId9"/>
    <p:sldId id="263" r:id="rId10"/>
    <p:sldId id="264" r:id="rId11"/>
    <p:sldId id="265" r:id="rId12"/>
    <p:sldId id="266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BC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815" autoAdjust="0"/>
    <p:restoredTop sz="94660"/>
  </p:normalViewPr>
  <p:slideViewPr>
    <p:cSldViewPr>
      <p:cViewPr>
        <p:scale>
          <a:sx n="100" d="100"/>
          <a:sy n="100" d="100"/>
        </p:scale>
        <p:origin x="204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488BB0-28B9-4192-B54C-635A9645558C}" type="datetimeFigureOut">
              <a:rPr lang="ru-RU" smtClean="0"/>
              <a:pPr/>
              <a:t>19.04.2011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A7CE9A-6E54-467A-9D10-DD21057C72E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4/19/2011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4/19/2011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4/19/2011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4/19/2011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4/19/2011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4/19/2011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4/19/2011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4/19/2011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4/19/2011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4/19/2011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4/19/2011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4/19/2011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5800" y="1371600"/>
            <a:ext cx="7315200" cy="120032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uk-UA" sz="72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Натуралізм</a:t>
            </a:r>
            <a:endParaRPr lang="ru-RU" sz="7200" b="1" i="1" dirty="0">
              <a:ln w="12700">
                <a:solidFill>
                  <a:schemeClr val="tx1"/>
                </a:solidFill>
                <a:prstDash val="solid"/>
              </a:ln>
              <a:solidFill>
                <a:srgbClr val="F3FBCB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19200" y="2590800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1870-1890</a:t>
            </a:r>
            <a:endParaRPr lang="ru-RU" dirty="0"/>
          </a:p>
        </p:txBody>
      </p:sp>
      <p:sp>
        <p:nvSpPr>
          <p:cNvPr id="6" name="Полилиния 5"/>
          <p:cNvSpPr/>
          <p:nvPr/>
        </p:nvSpPr>
        <p:spPr>
          <a:xfrm>
            <a:off x="5596128" y="2386584"/>
            <a:ext cx="1914477" cy="1929799"/>
          </a:xfrm>
          <a:custGeom>
            <a:avLst/>
            <a:gdLst>
              <a:gd name="connsiteX0" fmla="*/ 1271016 w 1914477"/>
              <a:gd name="connsiteY0" fmla="*/ 0 h 1929799"/>
              <a:gd name="connsiteX1" fmla="*/ 1371600 w 1914477"/>
              <a:gd name="connsiteY1" fmla="*/ 274320 h 1929799"/>
              <a:gd name="connsiteX2" fmla="*/ 1463040 w 1914477"/>
              <a:gd name="connsiteY2" fmla="*/ 402336 h 1929799"/>
              <a:gd name="connsiteX3" fmla="*/ 1517904 w 1914477"/>
              <a:gd name="connsiteY3" fmla="*/ 493776 h 1929799"/>
              <a:gd name="connsiteX4" fmla="*/ 1572768 w 1914477"/>
              <a:gd name="connsiteY4" fmla="*/ 630936 h 1929799"/>
              <a:gd name="connsiteX5" fmla="*/ 1581912 w 1914477"/>
              <a:gd name="connsiteY5" fmla="*/ 768096 h 1929799"/>
              <a:gd name="connsiteX6" fmla="*/ 1545336 w 1914477"/>
              <a:gd name="connsiteY6" fmla="*/ 813816 h 1929799"/>
              <a:gd name="connsiteX7" fmla="*/ 1453896 w 1914477"/>
              <a:gd name="connsiteY7" fmla="*/ 886968 h 1929799"/>
              <a:gd name="connsiteX8" fmla="*/ 1371600 w 1914477"/>
              <a:gd name="connsiteY8" fmla="*/ 914400 h 1929799"/>
              <a:gd name="connsiteX9" fmla="*/ 987552 w 1914477"/>
              <a:gd name="connsiteY9" fmla="*/ 950976 h 1929799"/>
              <a:gd name="connsiteX10" fmla="*/ 813816 w 1914477"/>
              <a:gd name="connsiteY10" fmla="*/ 960120 h 1929799"/>
              <a:gd name="connsiteX11" fmla="*/ 246888 w 1914477"/>
              <a:gd name="connsiteY11" fmla="*/ 996696 h 1929799"/>
              <a:gd name="connsiteX12" fmla="*/ 18288 w 1914477"/>
              <a:gd name="connsiteY12" fmla="*/ 1051560 h 1929799"/>
              <a:gd name="connsiteX13" fmla="*/ 0 w 1914477"/>
              <a:gd name="connsiteY13" fmla="*/ 1097280 h 1929799"/>
              <a:gd name="connsiteX14" fmla="*/ 9144 w 1914477"/>
              <a:gd name="connsiteY14" fmla="*/ 1243584 h 1929799"/>
              <a:gd name="connsiteX15" fmla="*/ 54864 w 1914477"/>
              <a:gd name="connsiteY15" fmla="*/ 1325880 h 1929799"/>
              <a:gd name="connsiteX16" fmla="*/ 164592 w 1914477"/>
              <a:gd name="connsiteY16" fmla="*/ 1472184 h 1929799"/>
              <a:gd name="connsiteX17" fmla="*/ 320040 w 1914477"/>
              <a:gd name="connsiteY17" fmla="*/ 1627632 h 1929799"/>
              <a:gd name="connsiteX18" fmla="*/ 722376 w 1914477"/>
              <a:gd name="connsiteY18" fmla="*/ 1847088 h 1929799"/>
              <a:gd name="connsiteX19" fmla="*/ 978408 w 1914477"/>
              <a:gd name="connsiteY19" fmla="*/ 1883664 h 1929799"/>
              <a:gd name="connsiteX20" fmla="*/ 1271016 w 1914477"/>
              <a:gd name="connsiteY20" fmla="*/ 1929384 h 1929799"/>
              <a:gd name="connsiteX21" fmla="*/ 1600200 w 1914477"/>
              <a:gd name="connsiteY21" fmla="*/ 1892808 h 1929799"/>
              <a:gd name="connsiteX22" fmla="*/ 1746504 w 1914477"/>
              <a:gd name="connsiteY22" fmla="*/ 1847088 h 1929799"/>
              <a:gd name="connsiteX23" fmla="*/ 1828800 w 1914477"/>
              <a:gd name="connsiteY23" fmla="*/ 1801368 h 1929799"/>
              <a:gd name="connsiteX24" fmla="*/ 1856232 w 1914477"/>
              <a:gd name="connsiteY24" fmla="*/ 1783080 h 1929799"/>
              <a:gd name="connsiteX25" fmla="*/ 1892808 w 1914477"/>
              <a:gd name="connsiteY25" fmla="*/ 1737360 h 1929799"/>
              <a:gd name="connsiteX26" fmla="*/ 1911096 w 1914477"/>
              <a:gd name="connsiteY26" fmla="*/ 1691640 h 1929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914477" h="1929799">
                <a:moveTo>
                  <a:pt x="1271016" y="0"/>
                </a:moveTo>
                <a:cubicBezTo>
                  <a:pt x="1292936" y="109598"/>
                  <a:pt x="1291918" y="118940"/>
                  <a:pt x="1371600" y="274320"/>
                </a:cubicBezTo>
                <a:cubicBezTo>
                  <a:pt x="1395529" y="320982"/>
                  <a:pt x="1436060" y="357369"/>
                  <a:pt x="1463040" y="402336"/>
                </a:cubicBezTo>
                <a:cubicBezTo>
                  <a:pt x="1481328" y="432816"/>
                  <a:pt x="1502522" y="461731"/>
                  <a:pt x="1517904" y="493776"/>
                </a:cubicBezTo>
                <a:cubicBezTo>
                  <a:pt x="1539213" y="538169"/>
                  <a:pt x="1572768" y="630936"/>
                  <a:pt x="1572768" y="630936"/>
                </a:cubicBezTo>
                <a:cubicBezTo>
                  <a:pt x="1575816" y="676656"/>
                  <a:pt x="1588709" y="722781"/>
                  <a:pt x="1581912" y="768096"/>
                </a:cubicBezTo>
                <a:cubicBezTo>
                  <a:pt x="1579017" y="787397"/>
                  <a:pt x="1556528" y="797827"/>
                  <a:pt x="1545336" y="813816"/>
                </a:cubicBezTo>
                <a:cubicBezTo>
                  <a:pt x="1500191" y="878309"/>
                  <a:pt x="1541776" y="854013"/>
                  <a:pt x="1453896" y="886968"/>
                </a:cubicBezTo>
                <a:cubicBezTo>
                  <a:pt x="1426821" y="897121"/>
                  <a:pt x="1399730" y="907702"/>
                  <a:pt x="1371600" y="914400"/>
                </a:cubicBezTo>
                <a:cubicBezTo>
                  <a:pt x="1256171" y="941883"/>
                  <a:pt x="1089550" y="944731"/>
                  <a:pt x="987552" y="950976"/>
                </a:cubicBezTo>
                <a:lnTo>
                  <a:pt x="813816" y="960120"/>
                </a:lnTo>
                <a:lnTo>
                  <a:pt x="246888" y="996696"/>
                </a:lnTo>
                <a:cubicBezTo>
                  <a:pt x="233371" y="998724"/>
                  <a:pt x="62967" y="1000498"/>
                  <a:pt x="18288" y="1051560"/>
                </a:cubicBezTo>
                <a:cubicBezTo>
                  <a:pt x="7479" y="1063913"/>
                  <a:pt x="6096" y="1082040"/>
                  <a:pt x="0" y="1097280"/>
                </a:cubicBezTo>
                <a:cubicBezTo>
                  <a:pt x="3048" y="1146048"/>
                  <a:pt x="2542" y="1195169"/>
                  <a:pt x="9144" y="1243584"/>
                </a:cubicBezTo>
                <a:cubicBezTo>
                  <a:pt x="18228" y="1310202"/>
                  <a:pt x="22718" y="1285162"/>
                  <a:pt x="54864" y="1325880"/>
                </a:cubicBezTo>
                <a:cubicBezTo>
                  <a:pt x="92638" y="1373726"/>
                  <a:pt x="129160" y="1422579"/>
                  <a:pt x="164592" y="1472184"/>
                </a:cubicBezTo>
                <a:cubicBezTo>
                  <a:pt x="237316" y="1573998"/>
                  <a:pt x="126744" y="1481354"/>
                  <a:pt x="320040" y="1627632"/>
                </a:cubicBezTo>
                <a:cubicBezTo>
                  <a:pt x="469406" y="1740666"/>
                  <a:pt x="544529" y="1801592"/>
                  <a:pt x="722376" y="1847088"/>
                </a:cubicBezTo>
                <a:cubicBezTo>
                  <a:pt x="895461" y="1891366"/>
                  <a:pt x="869514" y="1859465"/>
                  <a:pt x="978408" y="1883664"/>
                </a:cubicBezTo>
                <a:cubicBezTo>
                  <a:pt x="1186017" y="1929799"/>
                  <a:pt x="988148" y="1901097"/>
                  <a:pt x="1271016" y="1929384"/>
                </a:cubicBezTo>
                <a:cubicBezTo>
                  <a:pt x="1366378" y="1924365"/>
                  <a:pt x="1506425" y="1924066"/>
                  <a:pt x="1600200" y="1892808"/>
                </a:cubicBezTo>
                <a:cubicBezTo>
                  <a:pt x="1721850" y="1852258"/>
                  <a:pt x="1672525" y="1865583"/>
                  <a:pt x="1746504" y="1847088"/>
                </a:cubicBezTo>
                <a:cubicBezTo>
                  <a:pt x="1773936" y="1831848"/>
                  <a:pt x="1801694" y="1817180"/>
                  <a:pt x="1828800" y="1801368"/>
                </a:cubicBezTo>
                <a:cubicBezTo>
                  <a:pt x="1838293" y="1795831"/>
                  <a:pt x="1848461" y="1790851"/>
                  <a:pt x="1856232" y="1783080"/>
                </a:cubicBezTo>
                <a:cubicBezTo>
                  <a:pt x="1870032" y="1769280"/>
                  <a:pt x="1881098" y="1752973"/>
                  <a:pt x="1892808" y="1737360"/>
                </a:cubicBezTo>
                <a:cubicBezTo>
                  <a:pt x="1914477" y="1708467"/>
                  <a:pt x="1911096" y="1718914"/>
                  <a:pt x="1911096" y="169164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>
            <a:off x="5181600" y="304800"/>
            <a:ext cx="2590800" cy="22098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уга 11"/>
          <p:cNvSpPr/>
          <p:nvPr/>
        </p:nvSpPr>
        <p:spPr>
          <a:xfrm>
            <a:off x="5791200" y="685800"/>
            <a:ext cx="1295400" cy="12192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войные круглые скобки 12"/>
          <p:cNvSpPr/>
          <p:nvPr/>
        </p:nvSpPr>
        <p:spPr>
          <a:xfrm>
            <a:off x="4114800" y="4191000"/>
            <a:ext cx="1447800" cy="914400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. Зудерман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660882"/>
            <a:ext cx="3505200" cy="4651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4400" y="57150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Г. </a:t>
            </a:r>
            <a:r>
              <a:rPr lang="ru-RU" dirty="0" err="1" smtClean="0"/>
              <a:t>Зудерман</a:t>
            </a:r>
            <a:endParaRPr lang="ru-RU" dirty="0"/>
          </a:p>
        </p:txBody>
      </p:sp>
      <p:pic>
        <p:nvPicPr>
          <p:cNvPr id="4" name="Рисунок 3" descr="Р. Демель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629412"/>
            <a:ext cx="3733800" cy="47045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38800" y="57150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Р. </a:t>
            </a:r>
            <a:r>
              <a:rPr lang="ru-RU" dirty="0" err="1" smtClean="0"/>
              <a:t>Демель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00200" y="228600"/>
            <a:ext cx="5943600" cy="707886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uk-UA" sz="4000" b="1" i="1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Український</a:t>
            </a:r>
            <a:r>
              <a:rPr lang="uk-UA" sz="4000" b="1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4000" b="1" i="1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натуралізм</a:t>
            </a:r>
            <a:endParaRPr lang="ru-RU" sz="4000" b="1" i="1" dirty="0">
              <a:ln w="1905">
                <a:solidFill>
                  <a:schemeClr val="tx1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 descr="Ганна Барвінок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5024" y="990600"/>
            <a:ext cx="3444240" cy="4572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91200" y="57912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Ганна Барвінок</a:t>
            </a:r>
            <a:endParaRPr lang="ru-RU" dirty="0"/>
          </a:p>
        </p:txBody>
      </p:sp>
      <p:pic>
        <p:nvPicPr>
          <p:cNvPr id="5" name="Рисунок 4" descr="Мусій Степанович Кононенк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1066800"/>
            <a:ext cx="3353026" cy="45703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95400" y="57912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Мусій</a:t>
            </a:r>
            <a:r>
              <a:rPr lang="ru-RU" dirty="0" smtClean="0"/>
              <a:t> Кононенко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. Винничен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81000"/>
            <a:ext cx="3733800" cy="522732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2000" y="57912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В. Винниченко</a:t>
            </a:r>
            <a:endParaRPr lang="ru-RU" dirty="0"/>
          </a:p>
        </p:txBody>
      </p:sp>
      <p:pic>
        <p:nvPicPr>
          <p:cNvPr id="4" name="Рисунок 3" descr="І. Нечуй-Левицьки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6800" y="381001"/>
            <a:ext cx="3886200" cy="5181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62600" y="579120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І. </a:t>
            </a:r>
            <a:r>
              <a:rPr lang="ru-RU" dirty="0" err="1" smtClean="0"/>
              <a:t>Нечуй-Левицький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000" y="1371600"/>
            <a:ext cx="5943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err="1" smtClean="0">
                <a:ln w="1905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Дякую</a:t>
            </a:r>
            <a:r>
              <a:rPr lang="ru-RU" sz="6600" b="1" dirty="0" smtClean="0">
                <a:ln w="1905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за </a:t>
            </a:r>
            <a:r>
              <a:rPr lang="ru-RU" sz="6600" b="1" dirty="0" err="1" smtClean="0">
                <a:ln w="1905">
                  <a:solidFill>
                    <a:sysClr val="windowText" lastClr="000000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увагу</a:t>
            </a:r>
            <a:endParaRPr lang="ru-RU" sz="6600" b="1" dirty="0">
              <a:ln w="1905">
                <a:solidFill>
                  <a:sysClr val="windowText" lastClr="000000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38200" y="533400"/>
            <a:ext cx="777240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 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Натуралізм</a:t>
            </a:r>
            <a:r>
              <a:rPr lang="ru-RU" sz="3600" dirty="0" smtClean="0"/>
              <a:t> </a:t>
            </a:r>
            <a:r>
              <a:rPr lang="ru-RU" sz="2000" dirty="0" smtClean="0"/>
              <a:t>(франц. </a:t>
            </a:r>
            <a:r>
              <a:rPr lang="en-US" sz="2000" dirty="0" err="1" smtClean="0"/>
              <a:t>naturalisme</a:t>
            </a:r>
            <a:r>
              <a:rPr lang="en-US" sz="2000" dirty="0" smtClean="0"/>
              <a:t>, </a:t>
            </a:r>
            <a:r>
              <a:rPr lang="ru-RU" sz="2000" dirty="0" err="1" smtClean="0"/>
              <a:t>від</a:t>
            </a:r>
            <a:r>
              <a:rPr lang="ru-RU" sz="2000" dirty="0" smtClean="0"/>
              <a:t> лат. </a:t>
            </a:r>
            <a:r>
              <a:rPr lang="en-US" sz="2000" dirty="0" err="1" smtClean="0"/>
              <a:t>natura</a:t>
            </a:r>
            <a:r>
              <a:rPr lang="en-US" sz="2000" dirty="0" smtClean="0"/>
              <a:t> - </a:t>
            </a:r>
            <a:r>
              <a:rPr lang="ru-RU" sz="2000" dirty="0" smtClean="0"/>
              <a:t>природа) </a:t>
            </a:r>
          </a:p>
          <a:p>
            <a:endParaRPr lang="ru-RU" sz="2000" dirty="0" smtClean="0"/>
          </a:p>
          <a:p>
            <a:pPr>
              <a:buFont typeface="Wingdings" pitchFamily="2" charset="2"/>
              <a:buChar char="§"/>
            </a:pPr>
            <a:r>
              <a:rPr lang="ru-RU" sz="2000" dirty="0" err="1" smtClean="0"/>
              <a:t>літературна</a:t>
            </a:r>
            <a:r>
              <a:rPr lang="ru-RU" sz="2000" dirty="0" smtClean="0"/>
              <a:t> </a:t>
            </a:r>
            <a:r>
              <a:rPr lang="ru-RU" sz="2000" dirty="0" err="1" smtClean="0"/>
              <a:t>течія</a:t>
            </a:r>
            <a:r>
              <a:rPr lang="ru-RU" sz="2000" dirty="0" smtClean="0"/>
              <a:t>, </a:t>
            </a:r>
            <a:r>
              <a:rPr lang="ru-RU" sz="2000" dirty="0" err="1" smtClean="0"/>
              <a:t>що</a:t>
            </a:r>
            <a:r>
              <a:rPr lang="ru-RU" sz="2000" dirty="0" smtClean="0"/>
              <a:t> </a:t>
            </a:r>
            <a:r>
              <a:rPr lang="ru-RU" sz="2000" dirty="0" err="1" smtClean="0"/>
              <a:t>склалася</a:t>
            </a:r>
            <a:r>
              <a:rPr lang="ru-RU" sz="2000" dirty="0" smtClean="0"/>
              <a:t> в </a:t>
            </a:r>
            <a:r>
              <a:rPr lang="ru-RU" sz="2000" dirty="0" err="1" smtClean="0"/>
              <a:t>європейському</a:t>
            </a:r>
            <a:r>
              <a:rPr lang="ru-RU" sz="2000" dirty="0" smtClean="0"/>
              <a:t> </a:t>
            </a:r>
            <a:r>
              <a:rPr lang="ru-RU" sz="2000" dirty="0" err="1" smtClean="0"/>
              <a:t>мистецтві</a:t>
            </a:r>
            <a:r>
              <a:rPr lang="ru-RU" sz="2000" dirty="0" smtClean="0"/>
              <a:t> </a:t>
            </a:r>
            <a:r>
              <a:rPr lang="ru-RU" sz="2000" dirty="0" err="1" smtClean="0"/>
              <a:t>останньої</a:t>
            </a:r>
            <a:r>
              <a:rPr lang="ru-RU" sz="2000" dirty="0" smtClean="0"/>
              <a:t> </a:t>
            </a:r>
            <a:r>
              <a:rPr lang="ru-RU" sz="2000" dirty="0" err="1" smtClean="0"/>
              <a:t>третини</a:t>
            </a:r>
            <a:r>
              <a:rPr lang="ru-RU" sz="2000" dirty="0" smtClean="0"/>
              <a:t> </a:t>
            </a:r>
            <a:r>
              <a:rPr lang="en-US" sz="2000" dirty="0" smtClean="0"/>
              <a:t>XIX </a:t>
            </a:r>
            <a:r>
              <a:rPr lang="ru-RU" sz="2000" dirty="0" err="1" smtClean="0"/>
              <a:t>ст</a:t>
            </a:r>
            <a:r>
              <a:rPr lang="ru-RU" sz="2000" dirty="0" smtClean="0"/>
              <a:t>;</a:t>
            </a:r>
          </a:p>
          <a:p>
            <a:endParaRPr lang="ru-RU" sz="2000" dirty="0" smtClean="0"/>
          </a:p>
          <a:p>
            <a:pPr>
              <a:buFont typeface="Wingdings" pitchFamily="2" charset="2"/>
              <a:buChar char="§"/>
            </a:pPr>
            <a:r>
              <a:rPr lang="uk-UA" sz="2000" dirty="0" smtClean="0"/>
              <a:t> </a:t>
            </a:r>
            <a:r>
              <a:rPr lang="ru-RU" sz="2000" dirty="0" err="1" smtClean="0"/>
              <a:t>погляд</a:t>
            </a:r>
            <a:r>
              <a:rPr lang="ru-RU" sz="2000" dirty="0" smtClean="0"/>
              <a:t> на </a:t>
            </a:r>
            <a:r>
              <a:rPr lang="ru-RU" sz="2000" dirty="0" err="1" smtClean="0"/>
              <a:t>світ</a:t>
            </a:r>
            <a:r>
              <a:rPr lang="ru-RU" sz="2000" dirty="0" smtClean="0"/>
              <a:t>, </a:t>
            </a:r>
            <a:r>
              <a:rPr lang="ru-RU" sz="2000" dirty="0" err="1" smtClean="0"/>
              <a:t>відповідно</a:t>
            </a:r>
            <a:r>
              <a:rPr lang="ru-RU" sz="2000" dirty="0" smtClean="0"/>
              <a:t> до </a:t>
            </a:r>
            <a:r>
              <a:rPr lang="ru-RU" sz="2000" dirty="0" err="1" smtClean="0"/>
              <a:t>якого</a:t>
            </a:r>
            <a:r>
              <a:rPr lang="ru-RU" sz="2000" dirty="0" smtClean="0"/>
              <a:t> природа </a:t>
            </a:r>
            <a:r>
              <a:rPr lang="ru-RU" sz="2000" dirty="0" err="1" smtClean="0"/>
              <a:t>виступає</a:t>
            </a:r>
            <a:r>
              <a:rPr lang="ru-RU" sz="2000" dirty="0" smtClean="0"/>
              <a:t> як </a:t>
            </a:r>
            <a:r>
              <a:rPr lang="ru-RU" sz="2000" dirty="0" err="1" smtClean="0"/>
              <a:t>єдиний</a:t>
            </a:r>
            <a:r>
              <a:rPr lang="ru-RU" sz="2000" dirty="0" smtClean="0"/>
              <a:t> </a:t>
            </a:r>
            <a:r>
              <a:rPr lang="ru-RU" sz="2000" dirty="0" err="1" smtClean="0"/>
              <a:t>універсальний</a:t>
            </a:r>
            <a:r>
              <a:rPr lang="ru-RU" sz="2000" dirty="0" smtClean="0"/>
              <a:t> принцип </a:t>
            </a:r>
            <a:r>
              <a:rPr lang="ru-RU" sz="2000" dirty="0" err="1" smtClean="0"/>
              <a:t>пояснення</a:t>
            </a:r>
            <a:r>
              <a:rPr lang="ru-RU" sz="2000" dirty="0" smtClean="0"/>
              <a:t> </a:t>
            </a:r>
            <a:r>
              <a:rPr lang="ru-RU" sz="2000" dirty="0" err="1" smtClean="0"/>
              <a:t>всього</a:t>
            </a:r>
            <a:r>
              <a:rPr lang="ru-RU" sz="2000" dirty="0" smtClean="0"/>
              <a:t> </a:t>
            </a:r>
            <a:r>
              <a:rPr lang="ru-RU" sz="2000" dirty="0" err="1" smtClean="0"/>
              <a:t>сущого</a:t>
            </a:r>
            <a:r>
              <a:rPr lang="ru-RU" sz="2000" dirty="0" smtClean="0"/>
              <a:t>;</a:t>
            </a:r>
          </a:p>
          <a:p>
            <a:endParaRPr lang="ru-RU" sz="2000" dirty="0" smtClean="0"/>
          </a:p>
          <a:p>
            <a:pPr>
              <a:buFont typeface="Wingdings" pitchFamily="2" charset="2"/>
              <a:buChar char="§"/>
            </a:pPr>
            <a:r>
              <a:rPr lang="ru-RU" sz="2000" dirty="0" err="1" smtClean="0"/>
              <a:t>методологічний</a:t>
            </a:r>
            <a:r>
              <a:rPr lang="ru-RU" sz="2000" dirty="0" smtClean="0"/>
              <a:t> принцип </a:t>
            </a:r>
            <a:r>
              <a:rPr lang="ru-RU" sz="2000" dirty="0" err="1" smtClean="0"/>
              <a:t>обґрунтування</a:t>
            </a:r>
            <a:r>
              <a:rPr lang="ru-RU" sz="2000" dirty="0" smtClean="0"/>
              <a:t> </a:t>
            </a:r>
            <a:r>
              <a:rPr lang="ru-RU" sz="2000" dirty="0" err="1" smtClean="0"/>
              <a:t>моральності</a:t>
            </a:r>
            <a:r>
              <a:rPr lang="ru-RU" sz="2000" dirty="0" smtClean="0"/>
              <a:t>; </a:t>
            </a:r>
            <a:r>
              <a:rPr lang="ru-RU" sz="2000" dirty="0" err="1" smtClean="0"/>
              <a:t>пояснення</a:t>
            </a:r>
            <a:r>
              <a:rPr lang="ru-RU" sz="2000" dirty="0" smtClean="0"/>
              <a:t> </a:t>
            </a:r>
            <a:r>
              <a:rPr lang="ru-RU" sz="2000" dirty="0" err="1" smtClean="0"/>
              <a:t>моральності</a:t>
            </a:r>
            <a:r>
              <a:rPr lang="ru-RU" sz="2000" dirty="0" smtClean="0"/>
              <a:t> </a:t>
            </a:r>
            <a:r>
              <a:rPr lang="ru-RU" sz="2000" dirty="0" err="1" smtClean="0"/>
              <a:t>людини</a:t>
            </a:r>
            <a:r>
              <a:rPr lang="ru-RU" sz="2000" dirty="0" smtClean="0"/>
              <a:t> </a:t>
            </a:r>
            <a:r>
              <a:rPr lang="ru-RU" sz="2000" dirty="0" err="1" smtClean="0"/>
              <a:t>і</a:t>
            </a:r>
            <a:r>
              <a:rPr lang="ru-RU" sz="2000" dirty="0" smtClean="0"/>
              <a:t> </a:t>
            </a:r>
            <a:r>
              <a:rPr lang="ru-RU" sz="2000" dirty="0" err="1" smtClean="0"/>
              <a:t>побудова</a:t>
            </a:r>
            <a:r>
              <a:rPr lang="ru-RU" sz="2000" dirty="0" smtClean="0"/>
              <a:t> </a:t>
            </a:r>
            <a:r>
              <a:rPr lang="ru-RU" sz="2000" dirty="0" err="1" smtClean="0"/>
              <a:t>етичних</a:t>
            </a:r>
            <a:r>
              <a:rPr lang="ru-RU" sz="2000" dirty="0" smtClean="0"/>
              <a:t> </a:t>
            </a:r>
            <a:r>
              <a:rPr lang="ru-RU" sz="2000" dirty="0" err="1" smtClean="0"/>
              <a:t>теорій</a:t>
            </a:r>
            <a:r>
              <a:rPr lang="ru-RU" sz="2000" dirty="0" smtClean="0"/>
              <a:t> на </a:t>
            </a:r>
            <a:r>
              <a:rPr lang="ru-RU" sz="2000" dirty="0" err="1" smtClean="0"/>
              <a:t>основі</a:t>
            </a:r>
            <a:r>
              <a:rPr lang="ru-RU" sz="2000" dirty="0" smtClean="0"/>
              <a:t> </a:t>
            </a:r>
            <a:r>
              <a:rPr lang="ru-RU" sz="2000" dirty="0" err="1" smtClean="0"/>
              <a:t>законів</a:t>
            </a:r>
            <a:r>
              <a:rPr lang="ru-RU" sz="2000" dirty="0" smtClean="0"/>
              <a:t> </a:t>
            </a:r>
            <a:r>
              <a:rPr lang="ru-RU" sz="2000" dirty="0" err="1" smtClean="0"/>
              <a:t>природознавства</a:t>
            </a:r>
            <a:r>
              <a:rPr lang="ru-RU" sz="2000" dirty="0" smtClean="0"/>
              <a:t>.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0" y="685800"/>
            <a:ext cx="701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  </a:t>
            </a:r>
            <a:r>
              <a:rPr lang="ru-RU" sz="2400" dirty="0" err="1" smtClean="0"/>
              <a:t>Зародився</a:t>
            </a:r>
            <a:r>
              <a:rPr lang="ru-RU" sz="2400" dirty="0" smtClean="0"/>
              <a:t>  </a:t>
            </a:r>
            <a:r>
              <a:rPr lang="ru-RU" sz="2400" dirty="0" err="1" smtClean="0"/>
              <a:t>і</a:t>
            </a:r>
            <a:r>
              <a:rPr lang="ru-RU" sz="2400" dirty="0" smtClean="0"/>
              <a:t> </a:t>
            </a:r>
            <a:r>
              <a:rPr lang="ru-RU" sz="2400" dirty="0" err="1" smtClean="0"/>
              <a:t>програмно</a:t>
            </a:r>
            <a:r>
              <a:rPr lang="ru-RU" sz="2400" dirty="0" smtClean="0"/>
              <a:t> </a:t>
            </a:r>
            <a:r>
              <a:rPr lang="ru-RU" sz="2400" dirty="0" err="1" smtClean="0"/>
              <a:t>оформився</a:t>
            </a:r>
            <a:r>
              <a:rPr lang="ru-RU" sz="2400" dirty="0" smtClean="0"/>
              <a:t> </a:t>
            </a:r>
            <a:r>
              <a:rPr lang="ru-RU" sz="2400" dirty="0" err="1" smtClean="0"/>
              <a:t>передусім</a:t>
            </a:r>
            <a:r>
              <a:rPr lang="ru-RU" sz="2400" dirty="0" smtClean="0"/>
              <a:t> у </a:t>
            </a:r>
            <a:r>
              <a:rPr lang="ru-RU" sz="2400" dirty="0" err="1" smtClean="0"/>
              <a:t>Франції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4" name="Рисунок 3" descr="франц 19в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676400"/>
            <a:ext cx="6781800" cy="45748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0" y="457200"/>
            <a:ext cx="6172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       </a:t>
            </a:r>
            <a:r>
              <a:rPr lang="ru-RU" sz="2000" dirty="0" err="1" smtClean="0"/>
              <a:t>Велику</a:t>
            </a:r>
            <a:r>
              <a:rPr lang="ru-RU" sz="2000" dirty="0" smtClean="0"/>
              <a:t> роль у </a:t>
            </a:r>
            <a:r>
              <a:rPr lang="ru-RU" sz="2000" dirty="0" err="1" smtClean="0"/>
              <a:t>формуванні</a:t>
            </a:r>
            <a:r>
              <a:rPr lang="ru-RU" sz="2000" dirty="0" smtClean="0"/>
              <a:t> </a:t>
            </a:r>
            <a:r>
              <a:rPr lang="ru-RU" sz="2000" dirty="0" err="1" smtClean="0"/>
              <a:t>натуралізму</a:t>
            </a:r>
            <a:r>
              <a:rPr lang="ru-RU" sz="2000" dirty="0" smtClean="0"/>
              <a:t> </a:t>
            </a:r>
            <a:r>
              <a:rPr lang="ru-RU" sz="2000" dirty="0" err="1" smtClean="0"/>
              <a:t>відіграли</a:t>
            </a:r>
            <a:r>
              <a:rPr lang="ru-RU" sz="2000" dirty="0" smtClean="0"/>
              <a:t> </a:t>
            </a:r>
            <a:r>
              <a:rPr lang="ru-RU" sz="2000" dirty="0" err="1" smtClean="0"/>
              <a:t>досягнення</a:t>
            </a:r>
            <a:r>
              <a:rPr lang="ru-RU" sz="2000" dirty="0" smtClean="0"/>
              <a:t> </a:t>
            </a:r>
            <a:r>
              <a:rPr lang="ru-RU" sz="2000" dirty="0" err="1" smtClean="0"/>
              <a:t>природничих</a:t>
            </a:r>
            <a:r>
              <a:rPr lang="ru-RU" sz="2000" dirty="0" smtClean="0"/>
              <a:t> наук, </a:t>
            </a:r>
            <a:r>
              <a:rPr lang="ru-RU" sz="2000" dirty="0" err="1" smtClean="0"/>
              <a:t>зокрема</a:t>
            </a:r>
            <a:r>
              <a:rPr lang="ru-RU" sz="2000" dirty="0" smtClean="0"/>
              <a:t> </a:t>
            </a:r>
            <a:r>
              <a:rPr lang="ru-RU" sz="2000" dirty="0" err="1" smtClean="0"/>
              <a:t>фізіології</a:t>
            </a:r>
            <a:r>
              <a:rPr lang="ru-RU" sz="2000" dirty="0" smtClean="0"/>
              <a:t>. </a:t>
            </a:r>
            <a:endParaRPr lang="ru-RU" sz="2000" dirty="0"/>
          </a:p>
        </p:txBody>
      </p:sp>
      <p:pic>
        <p:nvPicPr>
          <p:cNvPr id="3" name="Рисунок 2" descr="Charles_Darwi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219200"/>
            <a:ext cx="2819400" cy="4257579"/>
          </a:xfrm>
          <a:prstGeom prst="rect">
            <a:avLst/>
          </a:prstGeom>
        </p:spPr>
      </p:pic>
      <p:pic>
        <p:nvPicPr>
          <p:cNvPr id="4" name="Рисунок 3" descr="огюст конт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200" y="1219200"/>
            <a:ext cx="3109514" cy="4267200"/>
          </a:xfrm>
          <a:prstGeom prst="rect">
            <a:avLst/>
          </a:prstGeom>
        </p:spPr>
      </p:pic>
      <p:pic>
        <p:nvPicPr>
          <p:cNvPr id="5" name="Рисунок 4" descr="hippolyte_tain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4600" y="1219200"/>
            <a:ext cx="2678621" cy="4267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4800" y="5791200"/>
            <a:ext cx="2438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Чарльз Дарвін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3505200" y="57912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Огюст </a:t>
            </a:r>
            <a:r>
              <a:rPr lang="uk-UA" dirty="0" err="1" smtClean="0"/>
              <a:t>Конт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629400" y="57912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Іполит </a:t>
            </a:r>
            <a:r>
              <a:rPr lang="uk-UA" dirty="0" err="1" smtClean="0"/>
              <a:t>Тен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457200"/>
            <a:ext cx="838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</a:t>
            </a:r>
            <a:r>
              <a:rPr lang="ru-RU" sz="2400" dirty="0" err="1" smtClean="0"/>
              <a:t>Теорія</a:t>
            </a:r>
            <a:r>
              <a:rPr lang="ru-RU" sz="2400" dirty="0" smtClean="0"/>
              <a:t> </a:t>
            </a:r>
            <a:r>
              <a:rPr lang="ru-RU" sz="2400" dirty="0" err="1" smtClean="0"/>
              <a:t>натуралізму</a:t>
            </a:r>
            <a:r>
              <a:rPr lang="ru-RU" sz="2400" dirty="0" smtClean="0"/>
              <a:t> </a:t>
            </a:r>
            <a:r>
              <a:rPr lang="ru-RU" sz="2400" dirty="0" err="1" smtClean="0"/>
              <a:t>була</a:t>
            </a:r>
            <a:r>
              <a:rPr lang="ru-RU" sz="2400" dirty="0" smtClean="0"/>
              <a:t> </a:t>
            </a:r>
            <a:r>
              <a:rPr lang="ru-RU" sz="2400" dirty="0" err="1" smtClean="0"/>
              <a:t>розроблена</a:t>
            </a:r>
            <a:r>
              <a:rPr lang="ru-RU" sz="2400" dirty="0" smtClean="0"/>
              <a:t> </a:t>
            </a:r>
            <a:r>
              <a:rPr lang="ru-RU" sz="2400" dirty="0" err="1" smtClean="0"/>
              <a:t>французьким</a:t>
            </a:r>
            <a:r>
              <a:rPr lang="ru-RU" sz="2400" dirty="0" smtClean="0"/>
              <a:t> </a:t>
            </a:r>
            <a:r>
              <a:rPr lang="ru-RU" sz="2400" dirty="0" err="1" smtClean="0"/>
              <a:t>письменником</a:t>
            </a:r>
            <a:r>
              <a:rPr lang="ru-RU" sz="2400" dirty="0" smtClean="0"/>
              <a:t> Е.Золя в </a:t>
            </a:r>
            <a:r>
              <a:rPr lang="ru-RU" sz="2400" dirty="0" err="1" smtClean="0"/>
              <a:t>працях</a:t>
            </a:r>
            <a:r>
              <a:rPr lang="ru-RU" sz="2400" dirty="0" smtClean="0"/>
              <a:t> “</a:t>
            </a:r>
            <a:r>
              <a:rPr lang="ru-RU" sz="2400" dirty="0" err="1" smtClean="0"/>
              <a:t>Експериментальний</a:t>
            </a:r>
            <a:r>
              <a:rPr lang="ru-RU" sz="2400" dirty="0" smtClean="0"/>
              <a:t> роман”, “</a:t>
            </a:r>
            <a:r>
              <a:rPr lang="ru-RU" sz="2400" dirty="0" err="1" smtClean="0"/>
              <a:t>Романісти-натуралісти</a:t>
            </a:r>
            <a:r>
              <a:rPr lang="ru-RU" sz="2400" dirty="0" smtClean="0"/>
              <a:t>”. </a:t>
            </a:r>
            <a:endParaRPr lang="ru-RU" sz="2400" dirty="0"/>
          </a:p>
        </p:txBody>
      </p:sp>
      <p:pic>
        <p:nvPicPr>
          <p:cNvPr id="3" name="Рисунок 2" descr="золя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1676400"/>
            <a:ext cx="3683127" cy="47371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1447800"/>
            <a:ext cx="6781800" cy="212365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66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Натурал</a:t>
            </a:r>
            <a:r>
              <a:rPr lang="uk-UA" sz="66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істична</a:t>
            </a:r>
            <a:r>
              <a:rPr lang="uk-UA" sz="6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школа Золя</a:t>
            </a:r>
            <a:endParaRPr lang="ru-RU" sz="66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льфонс Доде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457200"/>
            <a:ext cx="3278937" cy="5257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" y="5943600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Альфонс Доде</a:t>
            </a:r>
            <a:endParaRPr lang="ru-RU" dirty="0"/>
          </a:p>
        </p:txBody>
      </p:sp>
      <p:pic>
        <p:nvPicPr>
          <p:cNvPr id="4" name="Рисунок 3" descr="Гі де Мопасан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0" y="381000"/>
            <a:ext cx="3124200" cy="5257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16040" y="5858256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Гі</a:t>
            </a:r>
            <a:r>
              <a:rPr lang="ru-RU" dirty="0" smtClean="0"/>
              <a:t> де </a:t>
            </a:r>
            <a:r>
              <a:rPr lang="ru-RU" dirty="0" err="1" smtClean="0"/>
              <a:t>Мопасан</a:t>
            </a:r>
            <a:endParaRPr lang="ru-RU" dirty="0"/>
          </a:p>
        </p:txBody>
      </p:sp>
      <p:pic>
        <p:nvPicPr>
          <p:cNvPr id="7" name="Рисунок 6" descr="Е.Гонкур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7600" y="2438400"/>
            <a:ext cx="2057400" cy="22002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886200" y="5029200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Е.Гонкур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just-flob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762000"/>
            <a:ext cx="3602522" cy="45624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4400" y="5867400"/>
            <a:ext cx="2209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Гюстав Флобер</a:t>
            </a:r>
            <a:endParaRPr lang="ru-RU" dirty="0"/>
          </a:p>
        </p:txBody>
      </p:sp>
      <p:pic>
        <p:nvPicPr>
          <p:cNvPr id="4" name="Рисунок 3" descr="Брати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762000"/>
            <a:ext cx="4035287" cy="4495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43600" y="586740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Брати</a:t>
            </a:r>
            <a:r>
              <a:rPr lang="ru-RU" dirty="0" smtClean="0"/>
              <a:t> </a:t>
            </a:r>
            <a:r>
              <a:rPr lang="ru-RU" dirty="0" err="1" smtClean="0"/>
              <a:t>Гонкури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381000"/>
            <a:ext cx="6248400" cy="107721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Основоположники</a:t>
            </a:r>
            <a:r>
              <a:rPr lang="ru-RU" sz="32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i="1" dirty="0" err="1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німецького</a:t>
            </a:r>
            <a:r>
              <a:rPr lang="ru-RU" sz="32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b="1" i="1" dirty="0" err="1" smtClean="0">
                <a:ln w="1905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натуралізму</a:t>
            </a:r>
            <a:r>
              <a:rPr lang="ru-RU" sz="32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32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 descr="Герхарт Гауптман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0" y="1600201"/>
            <a:ext cx="3352800" cy="434187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91200" y="6096000"/>
            <a:ext cx="2590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/>
              <a:t>Герхарт</a:t>
            </a:r>
            <a:r>
              <a:rPr lang="ru-RU" dirty="0" smtClean="0"/>
              <a:t> </a:t>
            </a:r>
            <a:r>
              <a:rPr lang="ru-RU" dirty="0" err="1" smtClean="0"/>
              <a:t>Гауптман</a:t>
            </a:r>
            <a:endParaRPr lang="ru-RU" dirty="0"/>
          </a:p>
        </p:txBody>
      </p:sp>
      <p:pic>
        <p:nvPicPr>
          <p:cNvPr id="5" name="Рисунок 4" descr="Август Шлейхер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799" y="1600200"/>
            <a:ext cx="3595607" cy="4343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2000" y="61722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Август </a:t>
            </a:r>
            <a:r>
              <a:rPr lang="ru-RU" dirty="0" err="1" smtClean="0"/>
              <a:t>Шлейхер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Другая 1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9D9AB"/>
      </a:accent1>
      <a:accent2>
        <a:srgbClr val="E36363"/>
      </a:accent2>
      <a:accent3>
        <a:srgbClr val="B58B80"/>
      </a:accent3>
      <a:accent4>
        <a:srgbClr val="FFFFFF"/>
      </a:accent4>
      <a:accent5>
        <a:srgbClr val="A19574"/>
      </a:accent5>
      <a:accent6>
        <a:srgbClr val="4E3B30"/>
      </a:accent6>
      <a:hlink>
        <a:srgbClr val="AD1F1F"/>
      </a:hlink>
      <a:folHlink>
        <a:srgbClr val="FFC42F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714</TotalTime>
  <Words>152</Words>
  <PresentationFormat>Экран (4:3)</PresentationFormat>
  <Paragraphs>32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Саша</cp:lastModifiedBy>
  <cp:revision>53</cp:revision>
  <dcterms:modified xsi:type="dcterms:W3CDTF">2011-04-19T20:44:06Z</dcterms:modified>
</cp:coreProperties>
</file>