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E2E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3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ADB2E-9393-48B0-A1E5-9F47D7660537}" type="datetimeFigureOut">
              <a:rPr lang="ru-RU"/>
              <a:pPr>
                <a:defRPr/>
              </a:pPr>
              <a:t>27.04.2011</a:t>
            </a:fld>
            <a:endParaRPr lang="ru-RU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C6733-E112-431F-9C6A-F2DDA22C41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F6072-CB80-4124-8D02-293E55497917}" type="datetimeFigureOut">
              <a:rPr lang="ru-RU"/>
              <a:pPr>
                <a:defRPr/>
              </a:pPr>
              <a:t>27.04.2011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A4A55-02AC-4692-97A2-D206350BF3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98C85-C3EB-44A9-8F96-6F197DFE4ACE}" type="datetimeFigureOut">
              <a:rPr lang="ru-RU"/>
              <a:pPr>
                <a:defRPr/>
              </a:pPr>
              <a:t>27.04.2011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E2797-9988-4C4E-9D01-81959F73BA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1C3A7-3336-4868-A4F2-6F23781D280E}" type="datetimeFigureOut">
              <a:rPr lang="ru-RU"/>
              <a:pPr>
                <a:defRPr/>
              </a:pPr>
              <a:t>27.04.2011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13249-7885-4D18-A1F8-2700D99B4F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3BFF0-F502-4CCE-84B7-475FCBF7505B}" type="datetimeFigureOut">
              <a:rPr lang="ru-RU"/>
              <a:pPr>
                <a:defRPr/>
              </a:pPr>
              <a:t>27.04.2011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C2BBA-A9FC-48FD-AB78-9269184FA8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75447-4003-4F45-A745-EBC94FD3251A}" type="datetimeFigureOut">
              <a:rPr lang="ru-RU"/>
              <a:pPr>
                <a:defRPr/>
              </a:pPr>
              <a:t>27.04.2011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CCD04-E2CD-4205-9CD7-F6CCE73F1E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19DD7-6943-4D73-9A2E-39A62E64CA09}" type="datetimeFigureOut">
              <a:rPr lang="ru-RU"/>
              <a:pPr>
                <a:defRPr/>
              </a:pPr>
              <a:t>27.04.2011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00800-4515-496D-8C78-C5C47F471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A5D1-AC1E-466D-8D14-9091DD1EA8E9}" type="datetimeFigureOut">
              <a:rPr lang="ru-RU"/>
              <a:pPr>
                <a:defRPr/>
              </a:pPr>
              <a:t>27.04.2011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9367D-953D-4166-9823-2F0E51EA09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28388-B09F-4333-90AB-8899101798AF}" type="datetimeFigureOut">
              <a:rPr lang="ru-RU"/>
              <a:pPr>
                <a:defRPr/>
              </a:pPr>
              <a:t>27.04.2011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026AB-562A-4666-A30C-C456F1A810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BF0A1-3416-4DA2-8E2F-1BA9B2B3978D}" type="datetimeFigureOut">
              <a:rPr lang="ru-RU"/>
              <a:pPr>
                <a:defRPr/>
              </a:pPr>
              <a:t>27.04.2011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B7C06-45BA-4488-8D6D-4C28B26E31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85A56-C906-40A3-A8CC-3ED3DCE3A54F}" type="datetimeFigureOut">
              <a:rPr lang="ru-RU"/>
              <a:pPr>
                <a:defRPr/>
              </a:pPr>
              <a:t>27.04.2011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808B3-52B3-494E-8244-8A43A130A9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7E97EA-65F7-4474-BA3B-689C283C555B}" type="datetimeFigureOut">
              <a:rPr lang="ru-RU"/>
              <a:pPr>
                <a:defRPr/>
              </a:pPr>
              <a:t>27.04.2011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3F00390-D4AF-4D5E-8772-3B923F904C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9" r:id="rId3"/>
    <p:sldLayoutId id="2147483706" r:id="rId4"/>
    <p:sldLayoutId id="2147483710" r:id="rId5"/>
    <p:sldLayoutId id="2147483705" r:id="rId6"/>
    <p:sldLayoutId id="2147483704" r:id="rId7"/>
    <p:sldLayoutId id="2147483711" r:id="rId8"/>
    <p:sldLayoutId id="2147483712" r:id="rId9"/>
    <p:sldLayoutId id="2147483703" r:id="rId10"/>
    <p:sldLayoutId id="214748370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996952"/>
            <a:ext cx="6480048" cy="122413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smtClean="0"/>
              <a:t>НАТУРАЛІЗМ</a:t>
            </a:r>
            <a:r>
              <a:rPr lang="ru-RU" smtClean="0"/>
              <a:t/>
            </a:r>
            <a:br>
              <a:rPr lang="ru-RU" smtClean="0"/>
            </a:br>
            <a:endParaRPr lang="ru-RU"/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2988" y="3644900"/>
            <a:ext cx="6480175" cy="744538"/>
          </a:xfrm>
        </p:spPr>
        <p:txBody>
          <a:bodyPr/>
          <a:lstStyle/>
          <a:p>
            <a:pPr eaLnBrk="1" hangingPunct="1"/>
            <a:r>
              <a:rPr lang="uk-UA" smtClean="0"/>
              <a:t>Свириденко Мар</a:t>
            </a:r>
            <a:r>
              <a:rPr lang="ru-RU" smtClean="0"/>
              <a:t>'</a:t>
            </a:r>
            <a:r>
              <a:rPr lang="uk-UA" smtClean="0"/>
              <a:t>яни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539750" y="981075"/>
            <a:ext cx="7470775" cy="3657600"/>
          </a:xfrm>
        </p:spPr>
        <p:txBody>
          <a:bodyPr/>
          <a:lstStyle/>
          <a:p>
            <a:pPr eaLnBrk="1" hangingPunct="1"/>
            <a:r>
              <a:rPr lang="ru-RU" sz="3200" smtClean="0"/>
              <a:t>Ідеї та поетичні принципи французького натуралізму позначилися на творчості письменників різних країн на­прикінці XIX століття.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539750" y="333375"/>
            <a:ext cx="4679950" cy="5183188"/>
          </a:xfrm>
        </p:spPr>
        <p:txBody>
          <a:bodyPr/>
          <a:lstStyle/>
          <a:p>
            <a:pPr eaLnBrk="1" hangingPunct="1"/>
            <a:r>
              <a:rPr lang="ru-RU" sz="3200" smtClean="0"/>
              <a:t>У 1880—1890-х роках активно працюють німецькі натуралісти</a:t>
            </a:r>
          </a:p>
        </p:txBody>
      </p:sp>
      <p:sp>
        <p:nvSpPr>
          <p:cNvPr id="23554" name="Текст 3"/>
          <p:cNvSpPr>
            <a:spLocks noGrp="1"/>
          </p:cNvSpPr>
          <p:nvPr>
            <p:ph type="body" sz="half" idx="3"/>
          </p:nvPr>
        </p:nvSpPr>
        <p:spPr>
          <a:xfrm>
            <a:off x="4787900" y="6165850"/>
            <a:ext cx="4041775" cy="692150"/>
          </a:xfrm>
        </p:spPr>
        <p:txBody>
          <a:bodyPr/>
          <a:lstStyle/>
          <a:p>
            <a:pPr algn="ctr" eaLnBrk="1" hangingPunct="1"/>
            <a:r>
              <a:rPr lang="ru-RU" sz="2800" smtClean="0"/>
              <a:t>Г. Гауптман</a:t>
            </a:r>
          </a:p>
          <a:p>
            <a:pPr eaLnBrk="1" hangingPunct="1"/>
            <a:endParaRPr lang="ru-RU" smtClean="0"/>
          </a:p>
        </p:txBody>
      </p:sp>
      <p:pic>
        <p:nvPicPr>
          <p:cNvPr id="7" name="Содержимое 6" descr="gh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148064" y="548680"/>
            <a:ext cx="3240359" cy="4536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468313" y="1196975"/>
            <a:ext cx="7469187" cy="4017963"/>
          </a:xfrm>
        </p:spPr>
        <p:txBody>
          <a:bodyPr/>
          <a:lstStyle/>
          <a:p>
            <a:pPr eaLnBrk="1" hangingPunct="1"/>
            <a:r>
              <a:rPr lang="ru-RU" sz="2500" smtClean="0"/>
              <a:t>Поширюється натуралізм і в американській літературі (творчість Ф. Норріса, X. Гарленда, С. Крейна).</a:t>
            </a:r>
            <a:br>
              <a:rPr lang="ru-RU" sz="2500" smtClean="0"/>
            </a:br>
            <a:r>
              <a:rPr lang="ru-RU" sz="2500" smtClean="0"/>
              <a:t/>
            </a:r>
            <a:br>
              <a:rPr lang="ru-RU" sz="2500" smtClean="0"/>
            </a:br>
            <a:r>
              <a:rPr lang="ru-RU" sz="2500" smtClean="0"/>
              <a:t> Принципи натуралізму утверджуються в іспанській літературі (Е. Пардо Басам і А. Паладсіо Вальдеса). </a:t>
            </a:r>
            <a:br>
              <a:rPr lang="ru-RU" sz="2500" smtClean="0"/>
            </a:br>
            <a:r>
              <a:rPr lang="ru-RU" sz="2500" smtClean="0"/>
              <a:t/>
            </a:r>
            <a:br>
              <a:rPr lang="ru-RU" sz="2500" smtClean="0"/>
            </a:br>
            <a:r>
              <a:rPr lang="ru-RU" sz="2500" smtClean="0"/>
              <a:t>Натуралістичні тенденції помітні у творчості деяких російських письменників (Д. Мамін-Сибіряк, О. Писемський, П. Боборикін, О. Амфітеатров).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2500" smtClean="0"/>
              <a:t>Не минув натуралізм і української літератури. Показовою в цьому відношенні є творчість Володимира Винниченка.</a:t>
            </a:r>
          </a:p>
        </p:txBody>
      </p:sp>
      <p:sp>
        <p:nvSpPr>
          <p:cNvPr id="25602" name="Текст 2"/>
          <p:cNvSpPr>
            <a:spLocks noGrp="1"/>
          </p:cNvSpPr>
          <p:nvPr>
            <p:ph type="body" idx="1"/>
          </p:nvPr>
        </p:nvSpPr>
        <p:spPr>
          <a:xfrm>
            <a:off x="468313" y="1916113"/>
            <a:ext cx="4040187" cy="3600450"/>
          </a:xfrm>
        </p:spPr>
        <p:txBody>
          <a:bodyPr/>
          <a:lstStyle/>
          <a:p>
            <a:pPr eaLnBrk="1" hangingPunct="1"/>
            <a:r>
              <a:rPr lang="ru-RU" b="0" smtClean="0">
                <a:solidFill>
                  <a:schemeClr val="tx1"/>
                </a:solidFill>
              </a:rPr>
              <a:t>Для видатного українського письменника не існувало «заборонених» тем. Біологічні та сексопатологічні мотиви мають місце в ро­манах .</a:t>
            </a:r>
          </a:p>
          <a:p>
            <a:pPr eaLnBrk="1" hangingPunct="1"/>
            <a:endParaRPr lang="ru-RU" smtClean="0"/>
          </a:p>
        </p:txBody>
      </p:sp>
      <p:pic>
        <p:nvPicPr>
          <p:cNvPr id="7" name="Содержимое 6" descr="Vynnychenko_V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860032" y="1412776"/>
            <a:ext cx="3674972" cy="48599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755650" y="2708275"/>
            <a:ext cx="7470775" cy="1143000"/>
          </a:xfrm>
        </p:spPr>
        <p:txBody>
          <a:bodyPr/>
          <a:lstStyle/>
          <a:p>
            <a:pPr algn="ctr" eaLnBrk="1" hangingPunct="1"/>
            <a:r>
              <a:rPr lang="uk-UA" smtClean="0"/>
              <a:t>Кінець.</a:t>
            </a:r>
            <a:endParaRPr lang="ru-RU" smtClean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43813" cy="5818187"/>
          </a:xfrm>
        </p:spPr>
        <p:txBody>
          <a:bodyPr/>
          <a:lstStyle/>
          <a:p>
            <a:pPr eaLnBrk="1" hangingPunct="1"/>
            <a:r>
              <a:rPr lang="ru-RU" sz="3200" i="1" smtClean="0"/>
              <a:t>Натуралізм</a:t>
            </a:r>
            <a:r>
              <a:rPr lang="ru-RU" sz="3200" smtClean="0"/>
              <a:t>— літературний напрям, що утверджується у французькій літературі в останню третину XIX століття, який характеризується прагненням до фото­графічного й безпристрасного відтворення дійсності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273050"/>
            <a:ext cx="8893175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err="1" smtClean="0">
                <a:solidFill>
                  <a:srgbClr val="ABE2EF"/>
                </a:solidFill>
              </a:rPr>
              <a:t>Основним</a:t>
            </a:r>
            <a:r>
              <a:rPr lang="ru-RU" sz="3600" b="1" dirty="0" smtClean="0">
                <a:solidFill>
                  <a:srgbClr val="ABE2EF"/>
                </a:solidFill>
              </a:rPr>
              <a:t> теоретиком </a:t>
            </a:r>
            <a:r>
              <a:rPr lang="ru-RU" sz="3600" b="1" dirty="0" err="1" smtClean="0">
                <a:solidFill>
                  <a:srgbClr val="ABE2EF"/>
                </a:solidFill>
              </a:rPr>
              <a:t>напряму</a:t>
            </a:r>
            <a:r>
              <a:rPr lang="ru-RU" sz="3600" b="1" dirty="0" smtClean="0">
                <a:solidFill>
                  <a:srgbClr val="ABE2EF"/>
                </a:solidFill>
              </a:rPr>
              <a:t> </a:t>
            </a:r>
            <a:r>
              <a:rPr lang="uk-UA" sz="3600" b="1" dirty="0" smtClean="0">
                <a:solidFill>
                  <a:srgbClr val="ABE2EF"/>
                </a:solidFill>
              </a:rPr>
              <a:t>є </a:t>
            </a:r>
            <a:r>
              <a:rPr lang="ru-RU" sz="3600" b="1" dirty="0" smtClean="0">
                <a:solidFill>
                  <a:srgbClr val="ABE2EF"/>
                </a:solidFill>
              </a:rPr>
              <a:t>Е. Золя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3438" y="1052513"/>
            <a:ext cx="4249737" cy="5400675"/>
          </a:xfrm>
        </p:spPr>
        <p:txBody>
          <a:bodyPr>
            <a:normAutofit fontScale="925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 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Е. Золя не </a:t>
            </a:r>
            <a:r>
              <a:rPr lang="ru-RU" sz="2800" dirty="0" err="1" smtClean="0">
                <a:solidFill>
                  <a:schemeClr val="tx1"/>
                </a:solidFill>
              </a:rPr>
              <a:t>розрізняв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поняття</a:t>
            </a:r>
            <a:r>
              <a:rPr lang="ru-RU" sz="2800" dirty="0" smtClean="0">
                <a:solidFill>
                  <a:schemeClr val="tx1"/>
                </a:solidFill>
              </a:rPr>
              <a:t> «</a:t>
            </a:r>
            <a:r>
              <a:rPr lang="ru-RU" sz="2800" dirty="0" err="1" smtClean="0">
                <a:solidFill>
                  <a:schemeClr val="tx1"/>
                </a:solidFill>
              </a:rPr>
              <a:t>реалізм</a:t>
            </a:r>
            <a:r>
              <a:rPr lang="ru-RU" sz="2800" dirty="0" smtClean="0">
                <a:solidFill>
                  <a:schemeClr val="tx1"/>
                </a:solidFill>
              </a:rPr>
              <a:t>» </a:t>
            </a:r>
            <a:r>
              <a:rPr lang="ru-RU" sz="2800" dirty="0" err="1" smtClean="0">
                <a:solidFill>
                  <a:schemeClr val="tx1"/>
                </a:solidFill>
              </a:rPr>
              <a:t>і</a:t>
            </a:r>
            <a:r>
              <a:rPr lang="ru-RU" sz="2800" dirty="0" smtClean="0">
                <a:solidFill>
                  <a:schemeClr val="tx1"/>
                </a:solidFill>
              </a:rPr>
              <a:t> «</a:t>
            </a:r>
            <a:r>
              <a:rPr lang="ru-RU" sz="2800" dirty="0" err="1" smtClean="0">
                <a:solidFill>
                  <a:schemeClr val="tx1"/>
                </a:solidFill>
              </a:rPr>
              <a:t>натуралізм</a:t>
            </a:r>
            <a:r>
              <a:rPr lang="ru-RU" sz="2800" dirty="0" smtClean="0">
                <a:solidFill>
                  <a:schemeClr val="tx1"/>
                </a:solidFill>
              </a:rPr>
              <a:t>». «</a:t>
            </a:r>
            <a:r>
              <a:rPr lang="ru-RU" sz="2800" dirty="0" err="1" smtClean="0">
                <a:solidFill>
                  <a:schemeClr val="tx1"/>
                </a:solidFill>
              </a:rPr>
              <a:t>Примусити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реальних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героїв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діяти</a:t>
            </a:r>
            <a:r>
              <a:rPr lang="ru-RU" sz="2800" dirty="0" smtClean="0">
                <a:solidFill>
                  <a:schemeClr val="tx1"/>
                </a:solidFill>
              </a:rPr>
              <a:t> в реальному </a:t>
            </a:r>
            <a:r>
              <a:rPr lang="ru-RU" sz="2800" dirty="0" err="1" smtClean="0">
                <a:solidFill>
                  <a:schemeClr val="tx1"/>
                </a:solidFill>
              </a:rPr>
              <a:t>середовищі</a:t>
            </a:r>
            <a:r>
              <a:rPr lang="ru-RU" sz="2800" dirty="0" smtClean="0">
                <a:solidFill>
                  <a:schemeClr val="tx1"/>
                </a:solidFill>
              </a:rPr>
              <a:t>, </a:t>
            </a:r>
            <a:r>
              <a:rPr lang="ru-RU" sz="2800" dirty="0" err="1" smtClean="0">
                <a:solidFill>
                  <a:schemeClr val="tx1"/>
                </a:solidFill>
              </a:rPr>
              <a:t>дати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читачеві</a:t>
            </a:r>
            <a:r>
              <a:rPr lang="ru-RU" sz="2800" dirty="0" smtClean="0">
                <a:solidFill>
                  <a:schemeClr val="tx1"/>
                </a:solidFill>
              </a:rPr>
              <a:t> шматок </a:t>
            </a:r>
            <a:r>
              <a:rPr lang="ru-RU" sz="2800" dirty="0" err="1" smtClean="0">
                <a:solidFill>
                  <a:schemeClr val="tx1"/>
                </a:solidFill>
              </a:rPr>
              <a:t>людського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життя</a:t>
            </a:r>
            <a:r>
              <a:rPr lang="ru-RU" sz="2800" dirty="0" smtClean="0">
                <a:solidFill>
                  <a:schemeClr val="tx1"/>
                </a:solidFill>
              </a:rPr>
              <a:t> — у </a:t>
            </a:r>
            <a:r>
              <a:rPr lang="ru-RU" sz="2800" dirty="0" err="1" smtClean="0">
                <a:solidFill>
                  <a:schemeClr val="tx1"/>
                </a:solidFill>
              </a:rPr>
              <a:t>цьому</a:t>
            </a:r>
            <a:r>
              <a:rPr lang="ru-RU" sz="2800" dirty="0" smtClean="0">
                <a:solidFill>
                  <a:schemeClr val="tx1"/>
                </a:solidFill>
              </a:rPr>
              <a:t> весь </a:t>
            </a:r>
            <a:r>
              <a:rPr lang="ru-RU" sz="2800" dirty="0" err="1" smtClean="0">
                <a:solidFill>
                  <a:schemeClr val="tx1"/>
                </a:solidFill>
              </a:rPr>
              <a:t>натуралістичний</a:t>
            </a:r>
            <a:r>
              <a:rPr lang="ru-RU" sz="2800" dirty="0" smtClean="0">
                <a:solidFill>
                  <a:schemeClr val="tx1"/>
                </a:solidFill>
              </a:rPr>
              <a:t> роман».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 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7" name="Содержимое 6" descr="3378455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95536" y="1124744"/>
            <a:ext cx="3812188" cy="5400600"/>
          </a:xfrm>
          <a:effectLst>
            <a:softEdge rad="112500"/>
          </a:effec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468313" y="765175"/>
            <a:ext cx="7469187" cy="4883150"/>
          </a:xfrm>
        </p:spPr>
        <p:txBody>
          <a:bodyPr/>
          <a:lstStyle/>
          <a:p>
            <a:pPr eaLnBrk="1" hangingPunct="1"/>
            <a:r>
              <a:rPr lang="ru-RU" sz="3200" smtClean="0"/>
              <a:t>Е. Золя намагається перенести в літературу принципи дослідження, притаманні науці. Він називав себе митцем-дослідником і вважав, що «романісту слід бути схожим на вченого, який досліджує свій предмет з неупередженою точністю».</a:t>
            </a:r>
            <a:r>
              <a:rPr lang="ru-RU" sz="2800" smtClean="0"/>
              <a:t/>
            </a:r>
            <a:br>
              <a:rPr lang="ru-RU" sz="2800" smtClean="0"/>
            </a:br>
            <a:endParaRPr lang="ru-RU" sz="2800" smtClean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5113338" cy="6597650"/>
          </a:xfrm>
        </p:spPr>
        <p:txBody>
          <a:bodyPr/>
          <a:lstStyle/>
          <a:p>
            <a:pPr eaLnBrk="1" hangingPunct="1"/>
            <a:r>
              <a:rPr lang="ru-RU" sz="2800" smtClean="0"/>
              <a:t>Окрім успіхів природничих наук, які викликали в письменників довіру до наукових методів пізнання, грунт для натуралізму створює також філософія позитивізму. Позитивісти вважали, що між людьми та іншими живими організмами немає різниці, що законом</a:t>
            </a:r>
            <a:r>
              <a:rPr lang="uk-UA" sz="2800" smtClean="0"/>
              <a:t>ір</a:t>
            </a:r>
            <a:r>
              <a:rPr lang="ru-RU" sz="2800" smtClean="0"/>
              <a:t>-ності розвитку природи й тварин­ного світу можуть бути перенесені на людське суспільство й на долю окремої особистості</a:t>
            </a:r>
          </a:p>
        </p:txBody>
      </p:sp>
      <p:pic>
        <p:nvPicPr>
          <p:cNvPr id="4" name="Содержимое 3" descr="zov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08104" y="476672"/>
            <a:ext cx="3456384" cy="55446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2060575"/>
            <a:ext cx="7777163" cy="22955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err="1" smtClean="0"/>
              <a:t>Із</a:t>
            </a:r>
            <a:r>
              <a:rPr lang="ru-RU" sz="4000" dirty="0" smtClean="0"/>
              <a:t> принципу </a:t>
            </a:r>
            <a:r>
              <a:rPr lang="ru-RU" sz="4000" dirty="0" err="1" smtClean="0"/>
              <a:t>науковості</a:t>
            </a:r>
            <a:r>
              <a:rPr lang="ru-RU" sz="4000" dirty="0" smtClean="0"/>
              <a:t> </a:t>
            </a:r>
            <a:r>
              <a:rPr lang="ru-RU" sz="4000" dirty="0" err="1" smtClean="0"/>
              <a:t>випливав</a:t>
            </a:r>
            <a:r>
              <a:rPr lang="ru-RU" sz="4000" dirty="0" smtClean="0"/>
              <a:t> </a:t>
            </a:r>
            <a:r>
              <a:rPr lang="ru-RU" sz="4000" dirty="0" err="1" smtClean="0"/>
              <a:t>ще</a:t>
            </a:r>
            <a:r>
              <a:rPr lang="ru-RU" sz="4000" dirty="0" smtClean="0"/>
              <a:t> один </a:t>
            </a:r>
            <a:r>
              <a:rPr lang="ru-RU" sz="4000" dirty="0" err="1" smtClean="0"/>
              <a:t>важливий</a:t>
            </a:r>
            <a:r>
              <a:rPr lang="ru-RU" sz="4000" dirty="0" smtClean="0"/>
              <a:t> принцип </a:t>
            </a:r>
            <a:r>
              <a:rPr lang="ru-RU" sz="4000" dirty="0" err="1" smtClean="0"/>
              <a:t>натуралізму</a:t>
            </a:r>
            <a:r>
              <a:rPr lang="ru-RU" sz="4000" dirty="0" smtClean="0"/>
              <a:t> - </a:t>
            </a:r>
            <a:r>
              <a:rPr lang="ru-RU" sz="4000" dirty="0" err="1" smtClean="0"/>
              <a:t>об'єктивність</a:t>
            </a:r>
            <a:r>
              <a:rPr lang="ru-RU" sz="4000" dirty="0" smtClean="0"/>
              <a:t> </a:t>
            </a:r>
            <a:r>
              <a:rPr lang="ru-RU" sz="4000" dirty="0" err="1" smtClean="0"/>
              <a:t>і</a:t>
            </a:r>
            <a:r>
              <a:rPr lang="ru-RU" sz="4000" dirty="0" smtClean="0"/>
              <a:t> </a:t>
            </a:r>
            <a:r>
              <a:rPr lang="ru-RU" sz="4000" dirty="0" err="1" smtClean="0"/>
              <a:t>неупередженість</a:t>
            </a:r>
            <a:r>
              <a:rPr lang="ru-RU" sz="4000" dirty="0" smtClean="0"/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981075"/>
            <a:ext cx="7127875" cy="50990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err="1" smtClean="0"/>
              <a:t>Письменники-натуралісти</a:t>
            </a:r>
            <a:r>
              <a:rPr lang="ru-RU" sz="3600" dirty="0" smtClean="0"/>
              <a:t>, </a:t>
            </a:r>
            <a:r>
              <a:rPr lang="ru-RU" sz="3600" dirty="0" err="1" smtClean="0"/>
              <a:t>вважають</a:t>
            </a:r>
            <a:r>
              <a:rPr lang="ru-RU" sz="3600" dirty="0" smtClean="0"/>
              <a:t>, </a:t>
            </a:r>
            <a:r>
              <a:rPr lang="ru-RU" sz="3600" dirty="0" err="1" smtClean="0"/>
              <a:t>що</a:t>
            </a:r>
            <a:r>
              <a:rPr lang="ru-RU" sz="3600" dirty="0" smtClean="0"/>
              <a:t> </a:t>
            </a:r>
            <a:r>
              <a:rPr lang="ru-RU" sz="3600" dirty="0" err="1" smtClean="0"/>
              <a:t>митець</a:t>
            </a:r>
            <a:r>
              <a:rPr lang="ru-RU" sz="3600" dirty="0" smtClean="0"/>
              <a:t>, </a:t>
            </a:r>
            <a:r>
              <a:rPr lang="ru-RU" sz="3600" dirty="0" err="1" smtClean="0"/>
              <a:t>прагнучи</a:t>
            </a:r>
            <a:r>
              <a:rPr lang="ru-RU" sz="3600" dirty="0" smtClean="0"/>
              <a:t> до </a:t>
            </a:r>
            <a:r>
              <a:rPr lang="ru-RU" sz="3600" dirty="0" err="1" smtClean="0"/>
              <a:t>максимальної</a:t>
            </a:r>
            <a:r>
              <a:rPr lang="ru-RU" sz="3600" dirty="0" smtClean="0"/>
              <a:t> </a:t>
            </a:r>
            <a:r>
              <a:rPr lang="ru-RU" sz="3600" dirty="0" err="1" smtClean="0"/>
              <a:t>об'єктивності</a:t>
            </a:r>
            <a:r>
              <a:rPr lang="ru-RU" sz="3600" dirty="0" smtClean="0"/>
              <a:t>, </a:t>
            </a:r>
            <a:r>
              <a:rPr lang="ru-RU" sz="3600" dirty="0" err="1" smtClean="0"/>
              <a:t>має</a:t>
            </a:r>
            <a:r>
              <a:rPr lang="ru-RU" sz="3600" dirty="0" smtClean="0"/>
              <a:t> </a:t>
            </a:r>
            <a:r>
              <a:rPr lang="ru-RU" sz="3600" dirty="0" err="1" smtClean="0"/>
              <a:t>відмовитися</a:t>
            </a:r>
            <a:r>
              <a:rPr lang="ru-RU" sz="3600" dirty="0" smtClean="0"/>
              <a:t> </a:t>
            </a:r>
            <a:r>
              <a:rPr lang="ru-RU" sz="3600" dirty="0" err="1" smtClean="0"/>
              <a:t>від</a:t>
            </a:r>
            <a:r>
              <a:rPr lang="ru-RU" sz="3600" dirty="0" smtClean="0"/>
              <a:t> </a:t>
            </a:r>
            <a:r>
              <a:rPr lang="ru-RU" sz="3600" dirty="0" err="1" smtClean="0"/>
              <a:t>усіляких</a:t>
            </a:r>
            <a:r>
              <a:rPr lang="ru-RU" sz="3600" dirty="0" smtClean="0"/>
              <a:t> </a:t>
            </a:r>
            <a:r>
              <a:rPr lang="ru-RU" sz="3600" dirty="0" err="1" smtClean="0"/>
              <a:t>оціночних</a:t>
            </a:r>
            <a:r>
              <a:rPr lang="ru-RU" sz="3600" dirty="0" smtClean="0"/>
              <a:t> </a:t>
            </a:r>
            <a:r>
              <a:rPr lang="ru-RU" sz="3600" dirty="0" err="1" smtClean="0"/>
              <a:t>категорій</a:t>
            </a:r>
            <a:r>
              <a:rPr lang="ru-RU" sz="3600" dirty="0" smtClean="0"/>
              <a:t>. </a:t>
            </a:r>
            <a:r>
              <a:rPr lang="ru-RU" sz="3600" dirty="0" err="1" smtClean="0"/>
              <a:t>Письменник</a:t>
            </a:r>
            <a:r>
              <a:rPr lang="ru-RU" sz="3600" dirty="0" smtClean="0"/>
              <a:t> </a:t>
            </a:r>
            <a:r>
              <a:rPr lang="ru-RU" sz="3600" dirty="0" err="1" smtClean="0"/>
              <a:t>ні</a:t>
            </a:r>
            <a:r>
              <a:rPr lang="ru-RU" sz="3600" dirty="0" smtClean="0"/>
              <a:t> в </a:t>
            </a:r>
            <a:r>
              <a:rPr lang="ru-RU" sz="3600" dirty="0" err="1" smtClean="0"/>
              <a:t>якому</a:t>
            </a:r>
            <a:r>
              <a:rPr lang="ru-RU" sz="3600" dirty="0" smtClean="0"/>
              <a:t> </a:t>
            </a:r>
            <a:r>
              <a:rPr lang="ru-RU" sz="3600" dirty="0" err="1" smtClean="0"/>
              <a:t>разі</a:t>
            </a:r>
            <a:r>
              <a:rPr lang="ru-RU" sz="3600" dirty="0" smtClean="0"/>
              <a:t> не повинен </a:t>
            </a:r>
            <a:r>
              <a:rPr lang="ru-RU" sz="3600" dirty="0" err="1" smtClean="0"/>
              <a:t>керуватися</a:t>
            </a:r>
            <a:r>
              <a:rPr lang="ru-RU" sz="3600" dirty="0" smtClean="0"/>
              <a:t> </a:t>
            </a:r>
            <a:r>
              <a:rPr lang="ru-RU" sz="3600" dirty="0" err="1" smtClean="0"/>
              <a:t>власними</a:t>
            </a:r>
            <a:r>
              <a:rPr lang="ru-RU" sz="3600" dirty="0" smtClean="0"/>
              <a:t> </a:t>
            </a:r>
            <a:r>
              <a:rPr lang="ru-RU" sz="3600" dirty="0" err="1" smtClean="0"/>
              <a:t>або</a:t>
            </a:r>
            <a:r>
              <a:rPr lang="ru-RU" sz="3600" dirty="0" smtClean="0"/>
              <a:t> ж </a:t>
            </a:r>
            <a:r>
              <a:rPr lang="ru-RU" sz="3600" dirty="0" err="1" smtClean="0"/>
              <a:t>політичними</a:t>
            </a:r>
            <a:r>
              <a:rPr lang="ru-RU" sz="3600" dirty="0" smtClean="0"/>
              <a:t> </a:t>
            </a:r>
            <a:r>
              <a:rPr lang="ru-RU" sz="3600" dirty="0" err="1" smtClean="0"/>
              <a:t>симпатіями</a:t>
            </a:r>
            <a:r>
              <a:rPr lang="ru-RU" sz="3600" dirty="0" smtClean="0"/>
              <a:t> </a:t>
            </a:r>
            <a:r>
              <a:rPr lang="ru-RU" sz="3600" dirty="0" err="1" smtClean="0"/>
              <a:t>чи</a:t>
            </a:r>
            <a:r>
              <a:rPr lang="ru-RU" sz="3600" dirty="0" smtClean="0"/>
              <a:t> </a:t>
            </a:r>
            <a:r>
              <a:rPr lang="ru-RU" sz="3600" dirty="0" err="1" smtClean="0"/>
              <a:t>антипатіями</a:t>
            </a:r>
            <a:r>
              <a:rPr lang="ru-RU" sz="3600" dirty="0" smtClean="0"/>
              <a:t>. Тому автор </a:t>
            </a:r>
            <a:r>
              <a:rPr lang="ru-RU" sz="3600" dirty="0" err="1" smtClean="0"/>
              <a:t>має</a:t>
            </a:r>
            <a:r>
              <a:rPr lang="ru-RU" sz="3600" dirty="0" smtClean="0"/>
              <a:t> </a:t>
            </a:r>
            <a:r>
              <a:rPr lang="ru-RU" sz="3600" dirty="0" err="1" smtClean="0"/>
              <a:t>позбутися</a:t>
            </a:r>
            <a:r>
              <a:rPr lang="ru-RU" sz="3600" dirty="0" smtClean="0"/>
              <a:t> </a:t>
            </a:r>
            <a:r>
              <a:rPr lang="ru-RU" sz="3600" dirty="0" err="1" smtClean="0"/>
              <a:t>моралізування</a:t>
            </a:r>
            <a:r>
              <a:rPr lang="ru-RU" sz="3600" dirty="0" smtClean="0"/>
              <a:t>, </a:t>
            </a:r>
            <a:r>
              <a:rPr lang="ru-RU" sz="3600" dirty="0" err="1" smtClean="0"/>
              <a:t>його</a:t>
            </a:r>
            <a:r>
              <a:rPr lang="ru-RU" sz="3600" dirty="0" smtClean="0"/>
              <a:t> метою </a:t>
            </a:r>
            <a:r>
              <a:rPr lang="ru-RU" sz="3600" dirty="0" err="1" smtClean="0"/>
              <a:t>є</a:t>
            </a:r>
            <a:r>
              <a:rPr lang="ru-RU" sz="3600" dirty="0" smtClean="0"/>
              <a:t> </a:t>
            </a:r>
            <a:r>
              <a:rPr lang="ru-RU" sz="3600" dirty="0" err="1" smtClean="0"/>
              <a:t>неупереджене</a:t>
            </a:r>
            <a:r>
              <a:rPr lang="ru-RU" sz="3600" dirty="0" smtClean="0"/>
              <a:t> </a:t>
            </a:r>
            <a:r>
              <a:rPr lang="ru-RU" sz="3600" dirty="0" err="1" smtClean="0"/>
              <a:t>зображення</a:t>
            </a:r>
            <a:r>
              <a:rPr lang="ru-RU" sz="3600" dirty="0" smtClean="0"/>
              <a:t> та </a:t>
            </a:r>
            <a:r>
              <a:rPr lang="ru-RU" sz="3600" dirty="0" err="1" smtClean="0"/>
              <a:t>аналіз</a:t>
            </a:r>
            <a:r>
              <a:rPr lang="ru-RU" sz="3600" dirty="0" smtClean="0"/>
              <a:t> </a:t>
            </a:r>
            <a:r>
              <a:rPr lang="ru-RU" sz="3600" dirty="0" err="1" smtClean="0"/>
              <a:t>фактів</a:t>
            </a:r>
            <a:r>
              <a:rPr lang="ru-RU" sz="3600" dirty="0" smtClean="0"/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92375"/>
            <a:ext cx="7470775" cy="18732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err="1" smtClean="0"/>
              <a:t>Натуралізм</a:t>
            </a:r>
            <a:r>
              <a:rPr lang="ru-RU" sz="4000" dirty="0" smtClean="0"/>
              <a:t>, таким чином, </a:t>
            </a:r>
            <a:r>
              <a:rPr lang="ru-RU" sz="4000" dirty="0" err="1" smtClean="0"/>
              <a:t>стає</a:t>
            </a:r>
            <a:r>
              <a:rPr lang="ru-RU" sz="4000" dirty="0" smtClean="0"/>
              <a:t> </a:t>
            </a:r>
            <a:r>
              <a:rPr lang="ru-RU" sz="4000" dirty="0" err="1" smtClean="0"/>
              <a:t>мистецтвом</a:t>
            </a:r>
            <a:r>
              <a:rPr lang="ru-RU" sz="4000" dirty="0" smtClean="0"/>
              <a:t> </a:t>
            </a:r>
            <a:r>
              <a:rPr lang="ru-RU" sz="4000" dirty="0" err="1" smtClean="0"/>
              <a:t>фактографії</a:t>
            </a:r>
            <a:r>
              <a:rPr lang="ru-RU" sz="4000" dirty="0" smtClean="0"/>
              <a:t> та </a:t>
            </a:r>
            <a:r>
              <a:rPr lang="ru-RU" sz="4000" dirty="0" err="1" smtClean="0"/>
              <a:t>документальності</a:t>
            </a:r>
            <a:r>
              <a:rPr lang="ru-RU" sz="4000" dirty="0" smtClean="0"/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Текст 2"/>
          <p:cNvSpPr>
            <a:spLocks noGrp="1"/>
          </p:cNvSpPr>
          <p:nvPr>
            <p:ph type="body" idx="1"/>
          </p:nvPr>
        </p:nvSpPr>
        <p:spPr>
          <a:xfrm>
            <a:off x="250825" y="2636838"/>
            <a:ext cx="4105275" cy="4032250"/>
          </a:xfrm>
        </p:spPr>
        <p:txBody>
          <a:bodyPr/>
          <a:lstStyle/>
          <a:p>
            <a:pPr eaLnBrk="1" hangingPunct="1"/>
            <a:r>
              <a:rPr lang="ru-RU" sz="2800" b="0" smtClean="0">
                <a:solidFill>
                  <a:schemeClr val="tx1"/>
                </a:solidFill>
              </a:rPr>
              <a:t>Іван Франко вважав, що в романах Е. Золя «темні сторони життя займають... далеко більше місця, ніж у дійсності».</a:t>
            </a:r>
          </a:p>
          <a:p>
            <a:pPr eaLnBrk="1" hangingPunct="1"/>
            <a:endParaRPr lang="ru-RU" smtClean="0"/>
          </a:p>
        </p:txBody>
      </p:sp>
      <p:pic>
        <p:nvPicPr>
          <p:cNvPr id="9" name="Содержимое 8" descr="1273989200_franko.gif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932040" y="1628800"/>
            <a:ext cx="3600400" cy="4959551"/>
          </a:xfr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Содержимое 4"/>
          <p:cNvSpPr>
            <a:spLocks noGrp="1"/>
          </p:cNvSpPr>
          <p:nvPr>
            <p:ph type="title"/>
          </p:nvPr>
        </p:nvSpPr>
        <p:spPr>
          <a:xfrm>
            <a:off x="179388" y="549275"/>
            <a:ext cx="8964612" cy="14398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err="1" smtClean="0"/>
              <a:t>Життя</a:t>
            </a:r>
            <a:r>
              <a:rPr lang="ru-RU" sz="2800" b="1" dirty="0" smtClean="0"/>
              <a:t> людей у </a:t>
            </a:r>
            <a:r>
              <a:rPr lang="ru-RU" sz="2800" b="1" dirty="0" err="1" smtClean="0"/>
              <a:t>творах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натуралістів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зумовлене</a:t>
            </a:r>
            <a:r>
              <a:rPr lang="ru-RU" sz="2800" b="1" dirty="0" smtClean="0"/>
              <a:t> не </a:t>
            </a:r>
            <a:r>
              <a:rPr lang="ru-RU" sz="2800" b="1" dirty="0" err="1" smtClean="0"/>
              <a:t>лише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біологічно</a:t>
            </a:r>
            <a:r>
              <a:rPr lang="ru-RU" sz="2800" b="1" dirty="0" smtClean="0"/>
              <a:t>, а </a:t>
            </a:r>
            <a:r>
              <a:rPr lang="ru-RU" sz="2800" b="1" dirty="0" err="1" smtClean="0"/>
              <a:t>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соціально</a:t>
            </a:r>
            <a:r>
              <a:rPr lang="ru-RU" sz="2800" b="1" dirty="0" smtClean="0"/>
              <a:t>. Твори </a:t>
            </a:r>
            <a:r>
              <a:rPr lang="ru-RU" sz="2800" b="1" dirty="0" err="1" smtClean="0"/>
              <a:t>натуралістів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відзначалися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детальним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описом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середовища</a:t>
            </a:r>
            <a:r>
              <a:rPr lang="ru-RU" sz="2800" b="1" dirty="0" smtClean="0"/>
              <a:t>, речей, </a:t>
            </a:r>
            <a:r>
              <a:rPr lang="ru-RU" sz="2800" b="1" dirty="0" err="1" smtClean="0"/>
              <a:t>усього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що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оточує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людину</a:t>
            </a:r>
            <a:r>
              <a:rPr lang="ru-RU" sz="2800" b="1" dirty="0" smtClean="0"/>
              <a:t>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113</TotalTime>
  <Words>338</Words>
  <Application>Microsoft Office PowerPoint</Application>
  <PresentationFormat>On-screen Show (4:3)</PresentationFormat>
  <Paragraphs>20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Arial</vt:lpstr>
      <vt:lpstr>Franklin Gothic Book</vt:lpstr>
      <vt:lpstr>Wingdings 2</vt:lpstr>
      <vt:lpstr>Calibri</vt:lpstr>
      <vt:lpstr>Техническая</vt:lpstr>
      <vt:lpstr>Техническая</vt:lpstr>
      <vt:lpstr>Техническая</vt:lpstr>
      <vt:lpstr>Техническая</vt:lpstr>
      <vt:lpstr>Техническая</vt:lpstr>
      <vt:lpstr>Техническая</vt:lpstr>
      <vt:lpstr>Слайд 1</vt:lpstr>
      <vt:lpstr>Натуралізм— літературний напрям, що утверджується у французькій літературі в останню третину XIX століття, який характеризується прагненням до фото­графічного й безпристрасного відтворення дійсності</vt:lpstr>
      <vt:lpstr>Основним теоретиком напряму є Е. Золя </vt:lpstr>
      <vt:lpstr>Е. Золя намагається перенести в літературу принципи дослідження, притаманні науці. Він називав себе митцем-дослідником і вважав, що «романісту слід бути схожим на вченого, який досліджує свій предмет з неупередженою точністю». </vt:lpstr>
      <vt:lpstr>Окрім успіхів природничих наук, які викликали в письменників довіру до наукових методів пізнання, грунт для натуралізму створює також філософія позитивізму. Позитивісти вважали, що між людьми та іншими живими організмами немає різниці, що закономір-ності розвитку природи й тварин­ного світу можуть бути перенесені на людське суспільство й на долю окремої особистості</vt:lpstr>
      <vt:lpstr>Із принципу науковості випливав ще один важливий принцип натуралізму - об'єктивність і неупередженість.  </vt:lpstr>
      <vt:lpstr>Письменники-натуралісти, вважають, що митець, прагнучи до максимальної об'єктивності, має відмовитися від усіляких оціночних категорій. Письменник ні в якому разі не повинен керуватися власними або ж політичними симпатіями чи антипатіями. Тому автор має позбутися моралізування, його метою є неупереджене зображення та аналіз фактів.  </vt:lpstr>
      <vt:lpstr>Натуралізм, таким чином, стає мистецтвом фактографії та документальності.  </vt:lpstr>
      <vt:lpstr>Життя людей у творах натуралістів зумовлене не лише біологічно, а й соціально. Твори натуралістів відзначалися детальним описом середовища, речей, усього, що оточує людину.   </vt:lpstr>
      <vt:lpstr>Ідеї та поетичні принципи французького натуралізму позначилися на творчості письменників різних країн на­прикінці XIX століття.</vt:lpstr>
      <vt:lpstr>У 1880—1890-х роках активно працюють німецькі натуралісти</vt:lpstr>
      <vt:lpstr>Поширюється натуралізм і в американській літературі (творчість Ф. Норріса, X. Гарленда, С. Крейна).   Принципи натуралізму утверджуються в іспанській літературі (Е. Пардо Басам і А. Паладсіо Вальдеса).   Натуралістичні тенденції помітні у творчості деяких російських письменників (Д. Мамін-Сибіряк, О. Писемський, П. Боборикін, О. Амфітеатров).</vt:lpstr>
      <vt:lpstr>Не минув натуралізм і української літератури. Показовою в цьому відношенні є творчість Володимира Винниченка.</vt:lpstr>
      <vt:lpstr>Кінець.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НАТУРАЛІЗМ </dc:title>
  <cp:lastModifiedBy>Admin</cp:lastModifiedBy>
  <cp:revision>15</cp:revision>
  <dcterms:modified xsi:type="dcterms:W3CDTF">2011-04-27T13:11:21Z</dcterms:modified>
</cp:coreProperties>
</file>