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6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9" autoAdjust="0"/>
    <p:restoredTop sz="9466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BF38A-2E6B-482E-9ECD-63EEA0E44D7A}" type="datetimeFigureOut">
              <a:rPr lang="ru-RU" smtClean="0"/>
              <a:t>26.04.2011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FF6BC-EB1E-4EE6-B0E5-D80B5C6DF98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/>
          <p:nvPr/>
        </p:nvGrpSpPr>
        <p:grpSpPr>
          <a:xfrm>
            <a:off x="0" y="3268345"/>
            <a:ext cx="9144000" cy="146304"/>
            <a:chOff x="0" y="3268345"/>
            <a:chExt cx="9144000" cy="146304"/>
          </a:xfrm>
        </p:grpSpPr>
        <p:sp>
          <p:nvSpPr>
            <p:cNvPr id="13" name="Rectangle 12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924800" cy="1470025"/>
          </a:xfrm>
          <a:prstGeom prst="rect">
            <a:avLst/>
          </a:prstGeom>
        </p:spPr>
        <p:txBody>
          <a:bodyPr anchor="b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18288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72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39712" y="6356350"/>
            <a:ext cx="1868424" cy="365125"/>
          </a:xfrm>
        </p:spPr>
        <p:txBody>
          <a:bodyPr/>
          <a:lstStyle/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 rot="5400000" flipH="1">
            <a:off x="3332988" y="3384804"/>
            <a:ext cx="6867144" cy="73152"/>
            <a:chOff x="0" y="3268345"/>
            <a:chExt cx="9144000" cy="146304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9616"/>
            <a:ext cx="8229600" cy="46265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3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512" y="4406900"/>
            <a:ext cx="78272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2667000"/>
            <a:ext cx="7827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12"/>
          <p:cNvGrpSpPr/>
          <p:nvPr/>
        </p:nvGrpSpPr>
        <p:grpSpPr>
          <a:xfrm flipH="1">
            <a:off x="0" y="4228465"/>
            <a:ext cx="9144000" cy="146304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14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16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12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10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937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0"/>
            <a:ext cx="5111750" cy="4754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1600"/>
            <a:ext cx="3008313" cy="4754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13"/>
          <p:cNvGrpSpPr/>
          <p:nvPr/>
        </p:nvGrpSpPr>
        <p:grpSpPr>
          <a:xfrm flipH="1">
            <a:off x="0" y="11430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801368" y="685800"/>
            <a:ext cx="5495544" cy="3886200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/>
          </a:scene3d>
          <a:sp3d contourW="12700" prstMaterial="softEdge">
            <a:bevelT prst="cross"/>
            <a:contourClr>
              <a:srgbClr val="FFFFFF"/>
            </a:contourClr>
          </a:sp3d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15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26" y="0"/>
            <a:ext cx="9144000" cy="6286520"/>
          </a:xfrm>
          <a:prstGeom prst="rect">
            <a:avLst/>
          </a:prstGeom>
          <a:gradFill flip="none" rotWithShape="1">
            <a:gsLst>
              <a:gs pos="1000">
                <a:schemeClr val="bg2">
                  <a:alpha val="0"/>
                </a:schemeClr>
              </a:gs>
              <a:gs pos="100000">
                <a:schemeClr val="bg1">
                  <a:alpha val="92000"/>
                </a:schemeClr>
              </a:gs>
            </a:gsLst>
            <a:lin ang="16200000" scaled="1"/>
            <a:tileRect/>
          </a:gradFill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ysClr val="windowText" lastClr="000000"/>
                </a:solidFill>
              </a:defRPr>
            </a:lvl1pPr>
          </a:lstStyle>
          <a:p>
            <a:fld id="{EB44955A-EDE5-4FF3-A454-CF676A8FFF3D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ysClr val="windowText" lastClr="000000"/>
                </a:solidFill>
              </a:defRPr>
            </a:lvl1pPr>
          </a:lstStyle>
          <a:p>
            <a:fld id="{520AB23B-9BF0-489E-A8C2-70A7597953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ln>
            <a:noFill/>
          </a:ln>
          <a:solidFill>
            <a:srgbClr val="FFFFFF"/>
          </a:solidFill>
          <a:effectLst>
            <a:glow rad="101600">
              <a:schemeClr val="tx2"/>
            </a:glo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0000"/>
        <a:buFont typeface="Wingdings 2" pitchFamily="18" charset="2"/>
        <a:buChar char="¥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60000"/>
        <a:buFont typeface="Wingdings 2" pitchFamily="18" charset="2"/>
        <a:buChar char="¥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SzPct val="57000"/>
        <a:buFont typeface="Wingdings 2" pitchFamily="18" charset="2"/>
        <a:buChar char="¥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6"/>
        </a:buClr>
        <a:buSzPct val="55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2"/>
        </a:buClr>
        <a:buSzPct val="50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00" TargetMode="External"/><Relationship Id="rId2" Type="http://schemas.openxmlformats.org/officeDocument/2006/relationships/hyperlink" Target="http://ru.wikipedia.org/wiki/1854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Оскар </a:t>
            </a:r>
            <a:r>
              <a:rPr lang="ru-RU" sz="6000" dirty="0" smtClean="0"/>
              <a:t>Уайльд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hlinkClick r:id="rId2" tooltip="1854"/>
              </a:rPr>
              <a:t>1854</a:t>
            </a:r>
            <a:r>
              <a:rPr lang="ru-RU" dirty="0" smtClean="0"/>
              <a:t> </a:t>
            </a:r>
            <a:r>
              <a:rPr lang="ru-RU" dirty="0" smtClean="0"/>
              <a:t>—</a:t>
            </a:r>
            <a:r>
              <a:rPr lang="ru-RU" dirty="0" smtClean="0">
                <a:hlinkClick r:id="rId3" tooltip="1900"/>
              </a:rPr>
              <a:t>1900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000108"/>
            <a:ext cx="37862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У </a:t>
            </a:r>
            <a:r>
              <a:rPr lang="ru-RU" sz="2000" dirty="0" err="1" smtClean="0"/>
              <a:t>всіх</a:t>
            </a:r>
            <a:r>
              <a:rPr lang="ru-RU" sz="2000" dirty="0" smtClean="0"/>
              <a:t> </a:t>
            </a:r>
            <a:r>
              <a:rPr lang="ru-RU" sz="2000" dirty="0" err="1" smtClean="0"/>
              <a:t>своїх</a:t>
            </a:r>
            <a:r>
              <a:rPr lang="ru-RU" sz="2000" dirty="0" smtClean="0"/>
              <a:t> </a:t>
            </a:r>
            <a:r>
              <a:rPr lang="ru-RU" sz="2000" dirty="0" err="1" smtClean="0"/>
              <a:t>літературних</a:t>
            </a:r>
            <a:r>
              <a:rPr lang="ru-RU" sz="2000" dirty="0" smtClean="0"/>
              <a:t> </a:t>
            </a:r>
            <a:r>
              <a:rPr lang="ru-RU" sz="2000" dirty="0" err="1" smtClean="0"/>
              <a:t>творах</a:t>
            </a:r>
            <a:r>
              <a:rPr lang="ru-RU" sz="2000" dirty="0" smtClean="0"/>
              <a:t> широко </a:t>
            </a:r>
            <a:r>
              <a:rPr lang="ru-RU" sz="2000" dirty="0" err="1" smtClean="0"/>
              <a:t>використовував</a:t>
            </a:r>
            <a:r>
              <a:rPr lang="ru-RU" sz="2000" dirty="0" smtClean="0"/>
              <a:t> парадокс, </a:t>
            </a:r>
            <a:r>
              <a:rPr lang="ru-RU" sz="2000" dirty="0" err="1" smtClean="0"/>
              <a:t>який</a:t>
            </a:r>
            <a:r>
              <a:rPr lang="ru-RU" sz="2000" dirty="0" smtClean="0"/>
              <a:t> </a:t>
            </a:r>
            <a:r>
              <a:rPr lang="ru-RU" sz="2000" dirty="0" err="1" smtClean="0"/>
              <a:t>був</a:t>
            </a:r>
            <a:r>
              <a:rPr lang="ru-RU" sz="2000" dirty="0" smtClean="0"/>
              <a:t>,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літературним</a:t>
            </a:r>
            <a:r>
              <a:rPr lang="ru-RU" sz="2000" dirty="0" smtClean="0"/>
              <a:t> </a:t>
            </a:r>
            <a:r>
              <a:rPr lang="ru-RU" sz="2000" dirty="0" err="1" smtClean="0"/>
              <a:t>прийомом</a:t>
            </a:r>
            <a:r>
              <a:rPr lang="ru-RU" sz="2000" dirty="0" smtClean="0"/>
              <a:t>, </a:t>
            </a:r>
            <a:r>
              <a:rPr lang="ru-RU" sz="2000" dirty="0" err="1" smtClean="0"/>
              <a:t>і</a:t>
            </a:r>
            <a:r>
              <a:rPr lang="ru-RU" sz="2000" dirty="0" smtClean="0"/>
              <a:t> способом </a:t>
            </a:r>
            <a:r>
              <a:rPr lang="ru-RU" sz="2000" dirty="0" err="1" smtClean="0"/>
              <a:t>мислення</a:t>
            </a:r>
            <a:r>
              <a:rPr lang="ru-RU" sz="2000" dirty="0" smtClean="0"/>
              <a:t>. </a:t>
            </a:r>
            <a:r>
              <a:rPr lang="ru-RU" sz="2000" dirty="0" err="1" smtClean="0"/>
              <a:t>Письменнику</a:t>
            </a:r>
            <a:r>
              <a:rPr lang="ru-RU" sz="2000" dirty="0" smtClean="0"/>
              <a:t> </a:t>
            </a:r>
            <a:r>
              <a:rPr lang="ru-RU" sz="2000" dirty="0" err="1" smtClean="0"/>
              <a:t>була</a:t>
            </a:r>
            <a:r>
              <a:rPr lang="ru-RU" sz="2000" dirty="0" smtClean="0"/>
              <a:t> </a:t>
            </a:r>
            <a:r>
              <a:rPr lang="ru-RU" sz="2000" dirty="0" err="1" smtClean="0"/>
              <a:t>близька</a:t>
            </a:r>
            <a:r>
              <a:rPr lang="ru-RU" sz="2000" dirty="0" smtClean="0"/>
              <a:t> теза </a:t>
            </a:r>
            <a:r>
              <a:rPr lang="ru-RU" sz="2000" dirty="0" err="1" smtClean="0"/>
              <a:t>його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літературних</a:t>
            </a:r>
            <a:r>
              <a:rPr lang="ru-RU" sz="2000" dirty="0" smtClean="0"/>
              <a:t> </a:t>
            </a:r>
            <a:r>
              <a:rPr lang="ru-RU" sz="2000" dirty="0" err="1" smtClean="0"/>
              <a:t>попередників</a:t>
            </a:r>
            <a:r>
              <a:rPr lang="ru-RU" sz="2000" dirty="0" smtClean="0"/>
              <a:t>, </a:t>
            </a:r>
            <a:r>
              <a:rPr lang="ru-RU" sz="2000" dirty="0" err="1" smtClean="0"/>
              <a:t>діячів</a:t>
            </a:r>
            <a:r>
              <a:rPr lang="ru-RU" sz="2000" dirty="0" smtClean="0"/>
              <a:t> </a:t>
            </a:r>
            <a:r>
              <a:rPr lang="ru-RU" sz="2000" dirty="0" err="1" smtClean="0"/>
              <a:t>доби</a:t>
            </a:r>
            <a:r>
              <a:rPr lang="ru-RU" sz="2000" dirty="0" smtClean="0"/>
              <a:t> </a:t>
            </a:r>
            <a:r>
              <a:rPr lang="ru-RU" sz="2000" dirty="0" err="1" smtClean="0"/>
              <a:t>Відродження</a:t>
            </a:r>
            <a:r>
              <a:rPr lang="ru-RU" sz="2000" dirty="0" smtClean="0"/>
              <a:t>, </a:t>
            </a:r>
            <a:r>
              <a:rPr lang="ru-RU" sz="2000" dirty="0" err="1" smtClean="0"/>
              <a:t>які</a:t>
            </a:r>
            <a:r>
              <a:rPr lang="ru-RU" sz="2000" dirty="0" smtClean="0"/>
              <a:t> </a:t>
            </a:r>
            <a:r>
              <a:rPr lang="ru-RU" sz="2000" dirty="0" err="1" smtClean="0"/>
              <a:t>гостро</a:t>
            </a:r>
            <a:r>
              <a:rPr lang="ru-RU" sz="2000" dirty="0" smtClean="0"/>
              <a:t> поставили проблему про </a:t>
            </a:r>
            <a:r>
              <a:rPr lang="ru-RU" sz="2000" dirty="0" err="1" smtClean="0"/>
              <a:t>співвідношення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правди</a:t>
            </a:r>
            <a:r>
              <a:rPr lang="ru-RU" sz="2000" dirty="0" smtClean="0"/>
              <a:t> </a:t>
            </a:r>
            <a:r>
              <a:rPr lang="ru-RU" sz="2000" dirty="0" err="1" smtClean="0"/>
              <a:t>й</a:t>
            </a:r>
            <a:r>
              <a:rPr lang="ru-RU" sz="2000" dirty="0" smtClean="0"/>
              <a:t> </a:t>
            </a:r>
            <a:r>
              <a:rPr lang="ru-RU" sz="2000" dirty="0" err="1" smtClean="0"/>
              <a:t>красномовства</a:t>
            </a:r>
            <a:r>
              <a:rPr lang="ru-RU" sz="2000" dirty="0" smtClean="0"/>
              <a:t>, </a:t>
            </a:r>
            <a:r>
              <a:rPr lang="ru-RU" sz="2000" dirty="0" err="1" smtClean="0"/>
              <a:t>усвідомивши</a:t>
            </a:r>
            <a:r>
              <a:rPr lang="ru-RU" sz="2000" dirty="0" smtClean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гра</a:t>
            </a:r>
            <a:r>
              <a:rPr lang="ru-RU" sz="2000" dirty="0" smtClean="0"/>
              <a:t> словом </a:t>
            </a:r>
            <a:r>
              <a:rPr lang="ru-RU" sz="2000" dirty="0" err="1" smtClean="0"/>
              <a:t>може</a:t>
            </a:r>
            <a:r>
              <a:rPr lang="ru-RU" sz="2000" dirty="0" smtClean="0"/>
              <a:t> бути </a:t>
            </a:r>
            <a:r>
              <a:rPr lang="ru-RU" sz="2000" dirty="0" err="1" smtClean="0"/>
              <a:t>небезпечна</a:t>
            </a:r>
            <a:r>
              <a:rPr lang="ru-RU" sz="2000" dirty="0" smtClean="0"/>
              <a:t>, вона </a:t>
            </a:r>
            <a:r>
              <a:rPr lang="ru-RU" sz="2000" dirty="0" err="1" smtClean="0"/>
              <a:t>може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віддаляти</a:t>
            </a:r>
            <a:r>
              <a:rPr lang="ru-RU" sz="2000" dirty="0" smtClean="0"/>
              <a:t> </a:t>
            </a:r>
            <a:r>
              <a:rPr lang="ru-RU" sz="2000" dirty="0" err="1" smtClean="0"/>
              <a:t>від</a:t>
            </a:r>
            <a:r>
              <a:rPr lang="ru-RU" sz="2000" dirty="0" smtClean="0"/>
              <a:t> </a:t>
            </a:r>
            <a:r>
              <a:rPr lang="ru-RU" sz="2000" dirty="0" err="1" smtClean="0"/>
              <a:t>істини</a:t>
            </a:r>
            <a:r>
              <a:rPr lang="ru-RU" sz="2000" dirty="0" smtClean="0"/>
              <a:t>, а не вести до </a:t>
            </a:r>
            <a:r>
              <a:rPr lang="ru-RU" sz="2000" dirty="0" err="1" smtClean="0"/>
              <a:t>неї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Рисунок 3" descr="6a00e5538a464f88330133f21a783d970b-800w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285728"/>
            <a:ext cx="4124325" cy="595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00562" y="571480"/>
            <a:ext cx="55721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err="1" smtClean="0"/>
              <a:t>“Щасливий</a:t>
            </a:r>
            <a:r>
              <a:rPr lang="uk-UA" sz="6000" dirty="0" smtClean="0"/>
              <a:t> </a:t>
            </a:r>
            <a:r>
              <a:rPr lang="uk-UA" sz="6000" dirty="0" err="1" smtClean="0"/>
              <a:t>принц”</a:t>
            </a:r>
            <a:endParaRPr lang="ru-RU" sz="6000" dirty="0"/>
          </a:p>
        </p:txBody>
      </p:sp>
      <p:pic>
        <p:nvPicPr>
          <p:cNvPr id="3" name="Рисунок 2" descr="Счастливый принц - Уайльд Оскар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285860"/>
            <a:ext cx="3321850" cy="4621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785794"/>
            <a:ext cx="400052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600" dirty="0" err="1" smtClean="0"/>
              <a:t>“Портрет</a:t>
            </a:r>
            <a:r>
              <a:rPr lang="uk-UA" sz="4600" dirty="0" smtClean="0"/>
              <a:t> </a:t>
            </a:r>
            <a:r>
              <a:rPr lang="uk-UA" sz="4600" dirty="0" err="1" smtClean="0"/>
              <a:t>Доріана</a:t>
            </a:r>
            <a:r>
              <a:rPr lang="uk-UA" sz="4600" dirty="0" smtClean="0"/>
              <a:t> </a:t>
            </a:r>
            <a:r>
              <a:rPr lang="uk-UA" sz="4600" dirty="0" err="1" smtClean="0"/>
              <a:t>Грея”</a:t>
            </a:r>
            <a:endParaRPr lang="ru-RU" sz="4600" dirty="0"/>
          </a:p>
        </p:txBody>
      </p:sp>
      <p:pic>
        <p:nvPicPr>
          <p:cNvPr id="3" name="Рисунок 2" descr="portraitofdoriangra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500042"/>
            <a:ext cx="4676897" cy="5977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000108"/>
            <a:ext cx="32147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Найбільший</a:t>
            </a:r>
            <a:r>
              <a:rPr lang="ru-RU" sz="2400" dirty="0" smtClean="0"/>
              <a:t> </a:t>
            </a:r>
            <a:r>
              <a:rPr lang="ru-RU" sz="2400" dirty="0" err="1" smtClean="0"/>
              <a:t>успіх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визнання</a:t>
            </a:r>
            <a:r>
              <a:rPr lang="ru-RU" sz="2400" dirty="0" smtClean="0"/>
              <a:t> принесли Уайльду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п'єси</a:t>
            </a:r>
            <a:r>
              <a:rPr lang="ru-RU" sz="2400" dirty="0" smtClean="0"/>
              <a:t>, </a:t>
            </a:r>
            <a:r>
              <a:rPr lang="ru-RU" sz="2400" dirty="0" err="1" smtClean="0"/>
              <a:t>якими</a:t>
            </a:r>
            <a:r>
              <a:rPr lang="ru-RU" sz="2400" dirty="0" smtClean="0"/>
              <a:t> вступав у </a:t>
            </a:r>
            <a:r>
              <a:rPr lang="ru-RU" sz="2400" dirty="0" err="1" smtClean="0"/>
              <a:t>творче</a:t>
            </a:r>
            <a:r>
              <a:rPr lang="ru-RU" sz="2400" dirty="0" smtClean="0"/>
              <a:t> </a:t>
            </a:r>
            <a:r>
              <a:rPr lang="ru-RU" sz="2400" dirty="0" err="1" smtClean="0"/>
              <a:t>змагання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іншим</a:t>
            </a:r>
            <a:r>
              <a:rPr lang="ru-RU" sz="2400" dirty="0" smtClean="0"/>
              <a:t> </a:t>
            </a:r>
            <a:r>
              <a:rPr lang="ru-RU" sz="2400" dirty="0" err="1" smtClean="0"/>
              <a:t>англійським</a:t>
            </a:r>
            <a:r>
              <a:rPr lang="ru-RU" sz="2400" dirty="0" smtClean="0"/>
              <a:t> драматургом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майстром</a:t>
            </a:r>
            <a:r>
              <a:rPr lang="ru-RU" sz="2400" dirty="0" smtClean="0"/>
              <a:t> парадоксу — Бернардом Шоу. </a:t>
            </a:r>
            <a:endParaRPr lang="ru-RU" sz="2400" dirty="0"/>
          </a:p>
        </p:txBody>
      </p:sp>
      <p:pic>
        <p:nvPicPr>
          <p:cNvPr id="3" name="Рисунок 2" descr="55662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428604"/>
            <a:ext cx="4500594" cy="5991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142984"/>
            <a:ext cx="7858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Найвідоміші вислови О. Уайльда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714356"/>
            <a:ext cx="750099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Все </a:t>
            </a:r>
            <a:r>
              <a:rPr lang="ru-RU" sz="2400" dirty="0" smtClean="0"/>
              <a:t>можно пережить, кроме смерти</a:t>
            </a:r>
            <a:r>
              <a:rPr lang="ru-RU" sz="2400" dirty="0" smtClean="0"/>
              <a:t>.</a:t>
            </a:r>
          </a:p>
          <a:p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 Я вовсе не хочу знать, что говорят за моей спиной, — я и без того о себе достаточно высокого мнения</a:t>
            </a:r>
            <a:r>
              <a:rPr lang="ru-RU" sz="24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</a:t>
            </a:r>
            <a:r>
              <a:rPr lang="ru-RU" sz="2400" dirty="0" smtClean="0"/>
              <a:t>Дружба трагичнее любви — она умирает гораздо дольше</a:t>
            </a:r>
            <a:r>
              <a:rPr lang="ru-RU" sz="24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</a:t>
            </a:r>
            <a:r>
              <a:rPr lang="ru-RU" sz="2400" dirty="0" smtClean="0"/>
              <a:t>Все мужчины — чудовища. Остается одно — кормить их получше.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1000108"/>
            <a:ext cx="7143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Будь </a:t>
            </a:r>
            <a:r>
              <a:rPr lang="ru-RU" sz="2400" dirty="0" smtClean="0"/>
              <a:t>собой. Прочие роли уже заняты</a:t>
            </a:r>
            <a:r>
              <a:rPr lang="ru-RU" sz="24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uk-UA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Если </a:t>
            </a:r>
            <a:r>
              <a:rPr lang="ru-RU" sz="2400" dirty="0" smtClean="0"/>
              <a:t>вы хотите узнать, что на самом деле думает женщина, смотрите на нее, но не слушайте.</a:t>
            </a:r>
          </a:p>
          <a:p>
            <a:pPr>
              <a:buFont typeface="Arial" pitchFamily="34" charset="0"/>
              <a:buChar char="•"/>
            </a:pPr>
            <a:endParaRPr lang="uk-UA" sz="2400" dirty="0" smtClean="0"/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Любовь </a:t>
            </a:r>
            <a:r>
              <a:rPr lang="ru-RU" sz="2400" dirty="0" smtClean="0"/>
              <a:t>замужней женщины – это великая вещь. Женатым мужчинам такое и не снилось</a:t>
            </a:r>
            <a:r>
              <a:rPr lang="ru-RU" sz="2400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uk-UA" sz="2400" dirty="0" smtClean="0"/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</a:t>
            </a:r>
            <a:r>
              <a:rPr lang="ru-RU" sz="2400" dirty="0" smtClean="0"/>
              <a:t>Женщина будет кокетничать с кем угодно, лишь бы на неё в это время смотрели</a:t>
            </a:r>
            <a:r>
              <a:rPr lang="ru-RU" sz="2400" dirty="0" smtClean="0"/>
              <a:t>.</a:t>
            </a:r>
          </a:p>
          <a:p>
            <a:endParaRPr lang="uk-U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642918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Письменника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вигнанця</a:t>
            </a:r>
            <a:r>
              <a:rPr lang="ru-RU" sz="2400" dirty="0" smtClean="0"/>
              <a:t> </a:t>
            </a:r>
            <a:r>
              <a:rPr lang="ru-RU" sz="2400" dirty="0" err="1" smtClean="0"/>
              <a:t>блюзнірського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суспільства</a:t>
            </a:r>
            <a:r>
              <a:rPr lang="ru-RU" sz="2400" dirty="0" smtClean="0"/>
              <a:t> </a:t>
            </a:r>
            <a:r>
              <a:rPr lang="ru-RU" sz="2400" dirty="0" err="1" smtClean="0"/>
              <a:t>вікторианської</a:t>
            </a:r>
            <a:r>
              <a:rPr lang="ru-RU" sz="2400" dirty="0" smtClean="0"/>
              <a:t> </a:t>
            </a:r>
            <a:r>
              <a:rPr lang="ru-RU" sz="2400" dirty="0" err="1" smtClean="0"/>
              <a:t>Англії</a:t>
            </a:r>
            <a:r>
              <a:rPr lang="ru-RU" sz="2400" dirty="0" smtClean="0"/>
              <a:t> </a:t>
            </a:r>
            <a:r>
              <a:rPr lang="ru-RU" sz="2400" dirty="0" err="1" smtClean="0"/>
              <a:t>поховали</a:t>
            </a:r>
            <a:r>
              <a:rPr lang="ru-RU" sz="2400" dirty="0" smtClean="0"/>
              <a:t> на </a:t>
            </a:r>
            <a:r>
              <a:rPr lang="ru-RU" sz="2400" dirty="0" err="1" smtClean="0"/>
              <a:t>цвинтарі</a:t>
            </a:r>
            <a:r>
              <a:rPr lang="ru-RU" sz="2400" dirty="0" smtClean="0"/>
              <a:t> Пер </a:t>
            </a:r>
            <a:r>
              <a:rPr lang="ru-RU" sz="2400" dirty="0" err="1" smtClean="0"/>
              <a:t>Ляшез</a:t>
            </a:r>
            <a:r>
              <a:rPr lang="ru-RU" sz="2400" dirty="0" smtClean="0"/>
              <a:t> в </a:t>
            </a:r>
            <a:r>
              <a:rPr lang="ru-RU" sz="2400" dirty="0" err="1" smtClean="0"/>
              <a:t>Парижі</a:t>
            </a:r>
            <a:r>
              <a:rPr lang="ru-RU" sz="2400" dirty="0" smtClean="0"/>
              <a:t> 1900 р. </a:t>
            </a:r>
            <a:r>
              <a:rPr lang="ru-RU" sz="2400" dirty="0" smtClean="0"/>
              <a:t>Могила </a:t>
            </a:r>
            <a:r>
              <a:rPr lang="ru-RU" sz="2400" dirty="0" err="1" smtClean="0"/>
              <a:t>збережена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3" name="Рисунок 2" descr="6a00d834555a4069e20147e2609033970b-800w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143116"/>
            <a:ext cx="63500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71480"/>
            <a:ext cx="84296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Оскар </a:t>
            </a:r>
            <a:r>
              <a:rPr lang="ru-RU" sz="2400" dirty="0" err="1" smtClean="0"/>
              <a:t>Фінгал</a:t>
            </a:r>
            <a:r>
              <a:rPr lang="ru-RU" sz="2400" dirty="0" smtClean="0"/>
              <a:t> </a:t>
            </a:r>
            <a:r>
              <a:rPr lang="ru-RU" sz="2400" dirty="0" err="1" smtClean="0"/>
              <a:t>О'Флаерті</a:t>
            </a:r>
            <a:r>
              <a:rPr lang="ru-RU" sz="2400" dirty="0" smtClean="0"/>
              <a:t> </a:t>
            </a:r>
            <a:r>
              <a:rPr lang="ru-RU" sz="2400" dirty="0" err="1" smtClean="0"/>
              <a:t>Віллс</a:t>
            </a:r>
            <a:r>
              <a:rPr lang="ru-RU" sz="2400" dirty="0" smtClean="0"/>
              <a:t> Уайльд </a:t>
            </a:r>
            <a:r>
              <a:rPr lang="ru-RU" dirty="0" smtClean="0"/>
              <a:t> — </a:t>
            </a:r>
            <a:r>
              <a:rPr lang="ru-RU" dirty="0" err="1" smtClean="0"/>
              <a:t>англо-ірландський</a:t>
            </a:r>
            <a:r>
              <a:rPr lang="ru-RU" dirty="0" smtClean="0"/>
              <a:t> поет, драматург, </a:t>
            </a:r>
            <a:r>
              <a:rPr lang="ru-RU" dirty="0" err="1" smtClean="0"/>
              <a:t>письменник</a:t>
            </a:r>
            <a:r>
              <a:rPr lang="ru-RU" dirty="0" smtClean="0"/>
              <a:t>, </a:t>
            </a:r>
            <a:r>
              <a:rPr lang="ru-RU" dirty="0" err="1" smtClean="0"/>
              <a:t>есеїст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Рисунок 3" descr="1120330742_97477007001_bio-top250-oscarwilde-histo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1785926"/>
            <a:ext cx="5500726" cy="412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72066" y="642918"/>
            <a:ext cx="342902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/>
              <a:t>    </a:t>
            </a:r>
            <a:r>
              <a:rPr lang="ru-RU" sz="2200" dirty="0" err="1" smtClean="0"/>
              <a:t>Народився</a:t>
            </a:r>
            <a:r>
              <a:rPr lang="ru-RU" sz="2200" dirty="0" smtClean="0"/>
              <a:t> </a:t>
            </a:r>
            <a:r>
              <a:rPr lang="ru-RU" sz="2200" dirty="0" smtClean="0"/>
              <a:t>у </a:t>
            </a:r>
            <a:r>
              <a:rPr lang="ru-RU" sz="2200" dirty="0" err="1" smtClean="0"/>
              <a:t>сім'ї</a:t>
            </a:r>
            <a:r>
              <a:rPr lang="ru-RU" sz="2200" dirty="0" smtClean="0"/>
              <a:t> </a:t>
            </a:r>
            <a:r>
              <a:rPr lang="ru-RU" sz="2200" dirty="0" err="1" smtClean="0"/>
              <a:t>лікаря</a:t>
            </a:r>
            <a:r>
              <a:rPr lang="ru-RU" sz="2200" dirty="0" smtClean="0"/>
              <a:t> </a:t>
            </a:r>
            <a:r>
              <a:rPr lang="ru-RU" sz="2200" dirty="0" err="1" smtClean="0"/>
              <a:t>Вільяма</a:t>
            </a:r>
            <a:r>
              <a:rPr lang="ru-RU" sz="2200" dirty="0" smtClean="0"/>
              <a:t> Уайльда </a:t>
            </a:r>
            <a:r>
              <a:rPr lang="ru-RU" sz="2200" dirty="0" err="1" smtClean="0"/>
              <a:t>і</a:t>
            </a:r>
            <a:r>
              <a:rPr lang="ru-RU" sz="2200" dirty="0" smtClean="0"/>
              <a:t> </a:t>
            </a:r>
            <a:r>
              <a:rPr lang="ru-RU" sz="2200" dirty="0" err="1" smtClean="0"/>
              <a:t>письменниці</a:t>
            </a:r>
            <a:r>
              <a:rPr lang="ru-RU" sz="2200" dirty="0" smtClean="0"/>
              <a:t> Джейн </a:t>
            </a:r>
            <a:r>
              <a:rPr lang="ru-RU" sz="2200" dirty="0" smtClean="0"/>
              <a:t>  </a:t>
            </a:r>
            <a:r>
              <a:rPr lang="ru-RU" sz="2200" dirty="0" err="1" smtClean="0"/>
              <a:t>Франціски</a:t>
            </a:r>
            <a:r>
              <a:rPr lang="ru-RU" sz="2200" dirty="0" smtClean="0"/>
              <a:t> </a:t>
            </a:r>
            <a:r>
              <a:rPr lang="ru-RU" sz="2200" dirty="0" err="1" smtClean="0"/>
              <a:t>Елджі</a:t>
            </a:r>
            <a:r>
              <a:rPr lang="ru-RU" sz="2200" dirty="0" smtClean="0"/>
              <a:t> </a:t>
            </a:r>
            <a:r>
              <a:rPr lang="en-US" sz="2200" dirty="0" smtClean="0"/>
              <a:t>.</a:t>
            </a:r>
            <a:r>
              <a:rPr lang="uk-UA" sz="2200" dirty="0" smtClean="0"/>
              <a:t> </a:t>
            </a:r>
            <a:r>
              <a:rPr lang="ru-RU" sz="2200" dirty="0" err="1" smtClean="0"/>
              <a:t>Отримав</a:t>
            </a:r>
            <a:r>
              <a:rPr lang="ru-RU" sz="2200" dirty="0" smtClean="0"/>
              <a:t> </a:t>
            </a:r>
            <a:r>
              <a:rPr lang="ru-RU" sz="2200" dirty="0" err="1" smtClean="0"/>
              <a:t>класичну</a:t>
            </a:r>
            <a:r>
              <a:rPr lang="ru-RU" sz="2200" dirty="0" smtClean="0"/>
              <a:t> </a:t>
            </a:r>
            <a:r>
              <a:rPr lang="ru-RU" sz="2200" dirty="0" err="1" smtClean="0"/>
              <a:t>освіту</a:t>
            </a:r>
            <a:r>
              <a:rPr lang="ru-RU" sz="2200" dirty="0" smtClean="0"/>
              <a:t>: </a:t>
            </a:r>
            <a:r>
              <a:rPr lang="ru-RU" sz="2200" dirty="0" err="1" smtClean="0"/>
              <a:t>естетичні</a:t>
            </a:r>
            <a:r>
              <a:rPr lang="ru-RU" sz="2200" dirty="0" smtClean="0"/>
              <a:t> погляди </a:t>
            </a:r>
            <a:r>
              <a:rPr lang="ru-RU" sz="2200" dirty="0" err="1" smtClean="0"/>
              <a:t>формувались</a:t>
            </a:r>
            <a:r>
              <a:rPr lang="ru-RU" sz="2200" dirty="0" smtClean="0"/>
              <a:t> у </a:t>
            </a:r>
            <a:r>
              <a:rPr lang="ru-RU" sz="2200" dirty="0" err="1" smtClean="0"/>
              <a:t>дублінському</a:t>
            </a:r>
            <a:r>
              <a:rPr lang="ru-RU" sz="2200" dirty="0" smtClean="0"/>
              <a:t> </a:t>
            </a:r>
            <a:r>
              <a:rPr lang="ru-RU" sz="2200" dirty="0" smtClean="0"/>
              <a:t>Триніті </a:t>
            </a:r>
            <a:r>
              <a:rPr lang="ru-RU" sz="2200" dirty="0" err="1" smtClean="0"/>
              <a:t>Коледжі</a:t>
            </a:r>
            <a:r>
              <a:rPr lang="ru-RU" sz="2200" dirty="0" smtClean="0"/>
              <a:t> та </a:t>
            </a:r>
            <a:r>
              <a:rPr lang="ru-RU" sz="2200" dirty="0" err="1" smtClean="0"/>
              <a:t>оксфордському</a:t>
            </a:r>
            <a:r>
              <a:rPr lang="ru-RU" sz="2200" dirty="0" smtClean="0"/>
              <a:t> </a:t>
            </a:r>
            <a:r>
              <a:rPr lang="ru-RU" sz="2200" dirty="0" err="1" smtClean="0"/>
              <a:t>коледжі</a:t>
            </a:r>
            <a:r>
              <a:rPr lang="ru-RU" sz="2200" dirty="0" smtClean="0"/>
              <a:t> св. </a:t>
            </a:r>
            <a:r>
              <a:rPr lang="ru-RU" sz="2200" dirty="0" err="1" smtClean="0"/>
              <a:t>Магдалени</a:t>
            </a:r>
            <a:r>
              <a:rPr lang="ru-RU" sz="2200" dirty="0" smtClean="0"/>
              <a:t>, — </a:t>
            </a:r>
            <a:r>
              <a:rPr lang="ru-RU" sz="2200" dirty="0" err="1" smtClean="0"/>
              <a:t>проте</a:t>
            </a:r>
            <a:r>
              <a:rPr lang="ru-RU" sz="2200" dirty="0" smtClean="0"/>
              <a:t> </a:t>
            </a:r>
            <a:r>
              <a:rPr lang="ru-RU" sz="2200" dirty="0" err="1" smtClean="0"/>
              <a:t>ішов</a:t>
            </a:r>
            <a:r>
              <a:rPr lang="ru-RU" sz="2200" dirty="0" smtClean="0"/>
              <a:t> </a:t>
            </a:r>
            <a:r>
              <a:rPr lang="ru-RU" sz="2200" dirty="0" err="1" smtClean="0"/>
              <a:t>власним</a:t>
            </a:r>
            <a:r>
              <a:rPr lang="ru-RU" sz="2200" dirty="0" smtClean="0"/>
              <a:t> шляхом, </a:t>
            </a:r>
            <a:r>
              <a:rPr lang="ru-RU" sz="2200" dirty="0" err="1" smtClean="0"/>
              <a:t>керуючись</a:t>
            </a:r>
            <a:r>
              <a:rPr lang="ru-RU" sz="2200" dirty="0" smtClean="0"/>
              <a:t> </a:t>
            </a:r>
            <a:r>
              <a:rPr lang="ru-RU" sz="2200" dirty="0" err="1" smtClean="0"/>
              <a:t>власною</a:t>
            </a:r>
            <a:r>
              <a:rPr lang="ru-RU" sz="2200" dirty="0" smtClean="0"/>
              <a:t> тезою: «Те, </a:t>
            </a:r>
            <a:r>
              <a:rPr lang="ru-RU" sz="2200" dirty="0" err="1" smtClean="0"/>
              <a:t>що</a:t>
            </a:r>
            <a:r>
              <a:rPr lang="ru-RU" sz="2200" dirty="0" smtClean="0"/>
              <a:t> </a:t>
            </a:r>
            <a:r>
              <a:rPr lang="ru-RU" sz="2200" dirty="0" err="1" smtClean="0"/>
              <a:t>дійсно</a:t>
            </a:r>
            <a:r>
              <a:rPr lang="ru-RU" sz="2200" dirty="0" smtClean="0"/>
              <a:t> треба знати, не </a:t>
            </a:r>
            <a:r>
              <a:rPr lang="ru-RU" sz="2200" dirty="0" err="1" smtClean="0"/>
              <a:t>розтлумачить</a:t>
            </a:r>
            <a:r>
              <a:rPr lang="ru-RU" sz="2200" dirty="0" smtClean="0"/>
              <a:t> </a:t>
            </a:r>
            <a:r>
              <a:rPr lang="ru-RU" sz="2200" dirty="0" err="1" smtClean="0"/>
              <a:t>ніхто</a:t>
            </a:r>
            <a:r>
              <a:rPr lang="ru-RU" sz="2200" dirty="0" smtClean="0"/>
              <a:t>».</a:t>
            </a:r>
            <a:endParaRPr lang="ru-RU" sz="2200" dirty="0"/>
          </a:p>
        </p:txBody>
      </p:sp>
      <p:pic>
        <p:nvPicPr>
          <p:cNvPr id="4" name="Рисунок 3" descr="Сын Оскара Уайльда Сирил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00042"/>
            <a:ext cx="3892139" cy="5643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142984"/>
            <a:ext cx="292895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1891 </a:t>
            </a:r>
            <a:r>
              <a:rPr lang="ru-RU" sz="2400" dirty="0" err="1" smtClean="0"/>
              <a:t>p</a:t>
            </a:r>
            <a:r>
              <a:rPr lang="ru-RU" sz="2400" dirty="0" smtClean="0"/>
              <a:t>. </a:t>
            </a:r>
            <a:r>
              <a:rPr lang="ru-RU" sz="2400" dirty="0" err="1" smtClean="0"/>
              <a:t>позначився</a:t>
            </a:r>
            <a:r>
              <a:rPr lang="ru-RU" sz="2400" dirty="0" smtClean="0"/>
              <a:t> </a:t>
            </a:r>
            <a:r>
              <a:rPr lang="ru-RU" sz="2400" dirty="0" err="1" smtClean="0"/>
              <a:t>збіркою</a:t>
            </a:r>
            <a:r>
              <a:rPr lang="ru-RU" sz="2400" dirty="0" smtClean="0"/>
              <a:t> «</a:t>
            </a:r>
            <a:r>
              <a:rPr lang="ru-RU" sz="2400" dirty="0" err="1" smtClean="0"/>
              <a:t>Злочин</a:t>
            </a:r>
            <a:r>
              <a:rPr lang="ru-RU" sz="2400" dirty="0" smtClean="0"/>
              <a:t> лорда Артура </a:t>
            </a:r>
            <a:r>
              <a:rPr lang="ru-RU" sz="2400" dirty="0" err="1" smtClean="0"/>
              <a:t>Севіля</a:t>
            </a:r>
            <a:r>
              <a:rPr lang="ru-RU" sz="2400" dirty="0" smtClean="0"/>
              <a:t>» та </a:t>
            </a:r>
            <a:r>
              <a:rPr lang="ru-RU" sz="2400" dirty="0" err="1" smtClean="0"/>
              <a:t>інші</a:t>
            </a:r>
            <a:r>
              <a:rPr lang="ru-RU" sz="2400" dirty="0" smtClean="0"/>
              <a:t> </a:t>
            </a:r>
            <a:r>
              <a:rPr lang="ru-RU" sz="2400" dirty="0" err="1" smtClean="0"/>
              <a:t>оповідання</a:t>
            </a:r>
            <a:r>
              <a:rPr lang="ru-RU" sz="2400" dirty="0" smtClean="0"/>
              <a:t>.</a:t>
            </a:r>
            <a:r>
              <a:rPr lang="ru-RU" sz="2400" dirty="0" smtClean="0"/>
              <a:t> </a:t>
            </a:r>
            <a:r>
              <a:rPr lang="ru-RU" sz="2400" dirty="0" err="1" smtClean="0"/>
              <a:t>Єдиний</a:t>
            </a:r>
            <a:r>
              <a:rPr lang="ru-RU" sz="2400" dirty="0" smtClean="0"/>
              <a:t> роман «Портрет </a:t>
            </a:r>
            <a:r>
              <a:rPr lang="ru-RU" sz="2400" dirty="0" err="1" smtClean="0"/>
              <a:t>Доріана</a:t>
            </a:r>
            <a:r>
              <a:rPr lang="ru-RU" sz="2400" dirty="0" smtClean="0"/>
              <a:t> Грея» </a:t>
            </a:r>
            <a:r>
              <a:rPr lang="ru-RU" sz="2400" dirty="0" err="1" smtClean="0"/>
              <a:t>тепер</a:t>
            </a:r>
            <a:r>
              <a:rPr lang="ru-RU" sz="2400" dirty="0" smtClean="0"/>
              <a:t> </a:t>
            </a:r>
            <a:r>
              <a:rPr lang="ru-RU" sz="2400" dirty="0" err="1" smtClean="0"/>
              <a:t>найбільш</a:t>
            </a:r>
            <a:r>
              <a:rPr lang="ru-RU" sz="2400" dirty="0" smtClean="0"/>
              <a:t> </a:t>
            </a:r>
            <a:r>
              <a:rPr lang="ru-RU" sz="2400" dirty="0" err="1" smtClean="0"/>
              <a:t>уславленого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твору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3" name="Рисунок 2" descr="01lab3qpd12707333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142852"/>
            <a:ext cx="3929090" cy="6534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34290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Успіх і признання цих творів призвели до Найкращої його п'єси </a:t>
            </a:r>
            <a:r>
              <a:rPr lang="ru-RU" sz="2800" dirty="0" smtClean="0"/>
              <a:t>«Як </a:t>
            </a:r>
            <a:r>
              <a:rPr lang="ru-RU" sz="2800" dirty="0" err="1" smtClean="0"/>
              <a:t>важливо</a:t>
            </a:r>
            <a:r>
              <a:rPr lang="ru-RU" sz="2800" dirty="0" smtClean="0"/>
              <a:t> бути </a:t>
            </a:r>
            <a:r>
              <a:rPr lang="ru-RU" sz="2800" dirty="0" err="1" smtClean="0"/>
              <a:t>поважним</a:t>
            </a:r>
            <a:r>
              <a:rPr lang="ru-RU" sz="2800" dirty="0" smtClean="0"/>
              <a:t>. </a:t>
            </a:r>
            <a:r>
              <a:rPr lang="ru-RU" sz="2800" dirty="0" err="1" smtClean="0"/>
              <a:t>Легковажна</a:t>
            </a:r>
            <a:r>
              <a:rPr lang="ru-RU" sz="2800" dirty="0" smtClean="0"/>
              <a:t> </a:t>
            </a:r>
            <a:r>
              <a:rPr lang="ru-RU" sz="2800" dirty="0" err="1" smtClean="0"/>
              <a:t>комедія</a:t>
            </a:r>
            <a:r>
              <a:rPr lang="ru-RU" sz="2800" dirty="0" smtClean="0"/>
              <a:t> для </a:t>
            </a:r>
            <a:r>
              <a:rPr lang="ru-RU" sz="2800" dirty="0" err="1" smtClean="0"/>
              <a:t>серйозних</a:t>
            </a:r>
            <a:r>
              <a:rPr lang="ru-RU" sz="2800" dirty="0" smtClean="0"/>
              <a:t> людей</a:t>
            </a:r>
            <a:r>
              <a:rPr lang="ru-RU" sz="2800" dirty="0" smtClean="0"/>
              <a:t>». </a:t>
            </a:r>
            <a:endParaRPr lang="ru-RU" sz="2800" dirty="0"/>
          </a:p>
        </p:txBody>
      </p:sp>
      <p:pic>
        <p:nvPicPr>
          <p:cNvPr id="3" name="Рисунок 2" descr="306777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09" y="857232"/>
            <a:ext cx="4706335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785926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19050">
                  <a:solidFill>
                    <a:schemeClr val="tx2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Погляди на творчість</a:t>
            </a:r>
            <a:endParaRPr lang="ru-RU" sz="4800" b="1" dirty="0">
              <a:ln w="19050">
                <a:solidFill>
                  <a:schemeClr val="tx2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457203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Погляди </a:t>
            </a:r>
            <a:r>
              <a:rPr lang="ru-RU" sz="2800" dirty="0" err="1" smtClean="0"/>
              <a:t>майбутнього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письменника</a:t>
            </a:r>
            <a:r>
              <a:rPr lang="ru-RU" sz="2800" dirty="0" smtClean="0"/>
              <a:t> </a:t>
            </a:r>
            <a:r>
              <a:rPr lang="ru-RU" sz="2800" dirty="0" err="1" smtClean="0"/>
              <a:t>формувалися</a:t>
            </a:r>
            <a:r>
              <a:rPr lang="ru-RU" sz="2800" dirty="0" smtClean="0"/>
              <a:t> в </a:t>
            </a:r>
            <a:r>
              <a:rPr lang="ru-RU" sz="2800" dirty="0" err="1" smtClean="0"/>
              <a:t>батьківському</a:t>
            </a:r>
            <a:r>
              <a:rPr lang="ru-RU" sz="2800" dirty="0" smtClean="0"/>
              <a:t> </a:t>
            </a:r>
            <a:r>
              <a:rPr lang="ru-RU" sz="2800" dirty="0" err="1" smtClean="0"/>
              <a:t>домі</a:t>
            </a:r>
            <a:r>
              <a:rPr lang="ru-RU" sz="2800" dirty="0" smtClean="0"/>
              <a:t>: тут же </a:t>
            </a:r>
            <a:r>
              <a:rPr lang="ru-RU" sz="2800" dirty="0" err="1" smtClean="0"/>
              <a:t>влаштовувалися</a:t>
            </a:r>
            <a:r>
              <a:rPr lang="ru-RU" sz="2800" dirty="0" smtClean="0"/>
              <a:t> </a:t>
            </a:r>
            <a:r>
              <a:rPr lang="ru-RU" sz="2800" dirty="0" err="1" smtClean="0"/>
              <a:t>поетичні</a:t>
            </a:r>
            <a:r>
              <a:rPr lang="ru-RU" sz="2800" dirty="0" smtClean="0"/>
              <a:t> </a:t>
            </a:r>
            <a:r>
              <a:rPr lang="ru-RU" sz="2800" dirty="0" err="1" smtClean="0"/>
              <a:t>вечори</a:t>
            </a:r>
            <a:r>
              <a:rPr lang="ru-RU" sz="2800" dirty="0" smtClean="0"/>
              <a:t>, </a:t>
            </a:r>
            <a:r>
              <a:rPr lang="ru-RU" sz="2800" dirty="0" err="1" smtClean="0"/>
              <a:t>дім</a:t>
            </a:r>
            <a:r>
              <a:rPr lang="ru-RU" sz="2800" dirty="0" smtClean="0"/>
              <a:t> </a:t>
            </a:r>
            <a:r>
              <a:rPr lang="ru-RU" sz="2800" dirty="0" err="1" smtClean="0"/>
              <a:t>відвідували</a:t>
            </a:r>
            <a:r>
              <a:rPr lang="ru-RU" sz="2800" dirty="0" smtClean="0"/>
              <a:t> </a:t>
            </a:r>
            <a:r>
              <a:rPr lang="ru-RU" sz="2800" dirty="0" err="1" smtClean="0"/>
              <a:t>цікаві</a:t>
            </a:r>
            <a:r>
              <a:rPr lang="ru-RU" sz="2800" dirty="0" smtClean="0"/>
              <a:t>, </a:t>
            </a:r>
            <a:r>
              <a:rPr lang="ru-RU" sz="2800" dirty="0" err="1" smtClean="0"/>
              <a:t>творчо</a:t>
            </a:r>
            <a:r>
              <a:rPr lang="ru-RU" sz="2800" dirty="0" smtClean="0"/>
              <a:t> </a:t>
            </a:r>
            <a:r>
              <a:rPr lang="ru-RU" sz="2800" dirty="0" err="1" smtClean="0"/>
              <a:t>обдаровані</a:t>
            </a:r>
            <a:r>
              <a:rPr lang="ru-RU" sz="2800" dirty="0" smtClean="0"/>
              <a:t> люди. У </a:t>
            </a:r>
            <a:r>
              <a:rPr lang="ru-RU" sz="2800" dirty="0" err="1" smtClean="0"/>
              <a:t>шкільні</a:t>
            </a:r>
            <a:r>
              <a:rPr lang="ru-RU" sz="2800" dirty="0" smtClean="0"/>
              <a:t> роки читав в </a:t>
            </a:r>
            <a:r>
              <a:rPr lang="ru-RU" sz="2800" dirty="0" err="1" smtClean="0"/>
              <a:t>оригіналі</a:t>
            </a:r>
            <a:r>
              <a:rPr lang="ru-RU" sz="2800" dirty="0" smtClean="0"/>
              <a:t> </a:t>
            </a:r>
            <a:r>
              <a:rPr lang="ru-RU" sz="2800" dirty="0" err="1" smtClean="0"/>
              <a:t>трагедії</a:t>
            </a:r>
            <a:r>
              <a:rPr lang="ru-RU" sz="2800" dirty="0" smtClean="0"/>
              <a:t> </a:t>
            </a:r>
            <a:r>
              <a:rPr lang="ru-RU" sz="2800" dirty="0" err="1" smtClean="0"/>
              <a:t>Есхіла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дитинства</a:t>
            </a:r>
            <a:r>
              <a:rPr lang="ru-RU" sz="2800" dirty="0" smtClean="0"/>
              <a:t> </a:t>
            </a:r>
            <a:r>
              <a:rPr lang="ru-RU" sz="2800" dirty="0" err="1" smtClean="0"/>
              <a:t>привчався</a:t>
            </a:r>
            <a:r>
              <a:rPr lang="ru-RU" sz="2800" dirty="0" smtClean="0"/>
              <a:t> </a:t>
            </a:r>
            <a:r>
              <a:rPr lang="ru-RU" sz="2800" dirty="0" err="1" smtClean="0"/>
              <a:t>існувати</a:t>
            </a:r>
            <a:r>
              <a:rPr lang="ru-RU" sz="2800" dirty="0" smtClean="0"/>
              <a:t> у </a:t>
            </a:r>
            <a:r>
              <a:rPr lang="ru-RU" sz="2800" dirty="0" err="1" smtClean="0"/>
              <a:t>світі</a:t>
            </a:r>
            <a:r>
              <a:rPr lang="ru-RU" sz="2800" dirty="0" smtClean="0"/>
              <a:t> </a:t>
            </a:r>
            <a:r>
              <a:rPr lang="ru-RU" sz="2800" dirty="0" err="1" smtClean="0"/>
              <a:t>поетичних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образів</a:t>
            </a:r>
            <a:r>
              <a:rPr lang="ru-RU" sz="2800" dirty="0" smtClean="0"/>
              <a:t>, </a:t>
            </a:r>
            <a:r>
              <a:rPr lang="ru-RU" sz="2800" dirty="0" err="1" smtClean="0"/>
              <a:t>поваги</a:t>
            </a:r>
            <a:r>
              <a:rPr lang="ru-RU" sz="2800" dirty="0" smtClean="0"/>
              <a:t> до </a:t>
            </a:r>
            <a:r>
              <a:rPr lang="ru-RU" sz="2800" dirty="0" err="1" smtClean="0"/>
              <a:t>краси</a:t>
            </a:r>
            <a:r>
              <a:rPr lang="ru-RU" sz="2800" dirty="0" smtClean="0"/>
              <a:t>, </a:t>
            </a:r>
            <a:r>
              <a:rPr lang="ru-RU" sz="2800" dirty="0" err="1" smtClean="0"/>
              <a:t>створеної</a:t>
            </a:r>
            <a:r>
              <a:rPr lang="ru-RU" sz="2800" dirty="0" smtClean="0"/>
              <a:t> </a:t>
            </a:r>
            <a:r>
              <a:rPr lang="ru-RU" sz="2800" dirty="0" err="1" smtClean="0"/>
              <a:t>людиною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pic>
        <p:nvPicPr>
          <p:cNvPr id="3" name="Рисунок 2" descr="21446084_Oscar_Wilde_with_bow_ti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785794"/>
            <a:ext cx="3364606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642918"/>
            <a:ext cx="33575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Також </a:t>
            </a:r>
            <a:r>
              <a:rPr lang="ru-RU" sz="2400" dirty="0" smtClean="0"/>
              <a:t>на </a:t>
            </a:r>
            <a:r>
              <a:rPr lang="ru-RU" sz="2400" dirty="0" err="1" smtClean="0"/>
              <a:t>формування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естетичних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поглядів</a:t>
            </a:r>
            <a:r>
              <a:rPr lang="ru-RU" sz="2400" dirty="0" smtClean="0"/>
              <a:t> </a:t>
            </a:r>
            <a:r>
              <a:rPr lang="ru-RU" sz="2400" dirty="0" err="1" smtClean="0"/>
              <a:t>вплинула</a:t>
            </a:r>
            <a:r>
              <a:rPr lang="ru-RU" sz="2400" dirty="0" smtClean="0"/>
              <a:t> </a:t>
            </a:r>
            <a:r>
              <a:rPr lang="ru-RU" sz="2400" dirty="0" err="1" smtClean="0"/>
              <a:t>університетська</a:t>
            </a:r>
            <a:r>
              <a:rPr lang="ru-RU" sz="2400" dirty="0" smtClean="0"/>
              <a:t> </a:t>
            </a:r>
            <a:r>
              <a:rPr lang="ru-RU" sz="2400" dirty="0" err="1" smtClean="0"/>
              <a:t>освіта</a:t>
            </a:r>
            <a:r>
              <a:rPr lang="ru-RU" sz="2400" dirty="0" smtClean="0"/>
              <a:t>.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обдарованість</a:t>
            </a:r>
            <a:r>
              <a:rPr lang="ru-RU" sz="2400" dirty="0" smtClean="0"/>
              <a:t> </a:t>
            </a:r>
            <a:r>
              <a:rPr lang="ru-RU" sz="2400" dirty="0" err="1" smtClean="0"/>
              <a:t>визнавали</a:t>
            </a:r>
            <a:r>
              <a:rPr lang="ru-RU" sz="2400" dirty="0" smtClean="0"/>
              <a:t> </a:t>
            </a:r>
            <a:r>
              <a:rPr lang="ru-RU" sz="2400" dirty="0" err="1" smtClean="0"/>
              <a:t>всі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викладачі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3" name="Рисунок 2" descr="oscarwilde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285728"/>
            <a:ext cx="3714760" cy="6253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378621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</a:t>
            </a:r>
            <a:r>
              <a:rPr lang="ru-RU" sz="2000" dirty="0" err="1" smtClean="0"/>
              <a:t>Віддаючи</a:t>
            </a:r>
            <a:r>
              <a:rPr lang="ru-RU" sz="2000" dirty="0" smtClean="0"/>
              <a:t> </a:t>
            </a:r>
            <a:r>
              <a:rPr lang="ru-RU" sz="2000" dirty="0" err="1" smtClean="0"/>
              <a:t>належне</a:t>
            </a:r>
            <a:r>
              <a:rPr lang="ru-RU" sz="2000" dirty="0" smtClean="0"/>
              <a:t> </a:t>
            </a:r>
            <a:r>
              <a:rPr lang="ru-RU" sz="2000" dirty="0" err="1" smtClean="0"/>
              <a:t>творчим</a:t>
            </a:r>
            <a:r>
              <a:rPr lang="ru-RU" sz="2000" dirty="0" smtClean="0"/>
              <a:t> </a:t>
            </a:r>
            <a:r>
              <a:rPr lang="ru-RU" sz="2000" dirty="0" err="1" smtClean="0"/>
              <a:t>пошукам</a:t>
            </a:r>
            <a:r>
              <a:rPr lang="ru-RU" sz="2000" dirty="0" smtClean="0"/>
              <a:t>, Уайльд </a:t>
            </a:r>
            <a:r>
              <a:rPr lang="ru-RU" sz="2000" dirty="0" err="1" smtClean="0"/>
              <a:t>ішов</a:t>
            </a:r>
            <a:r>
              <a:rPr lang="ru-RU" sz="2000" dirty="0" smtClean="0"/>
              <a:t> </a:t>
            </a:r>
            <a:r>
              <a:rPr lang="ru-RU" sz="2000" dirty="0" err="1" smtClean="0"/>
              <a:t>власним</a:t>
            </a:r>
            <a:r>
              <a:rPr lang="ru-RU" sz="2000" dirty="0" smtClean="0"/>
              <a:t> шляхом, </a:t>
            </a:r>
            <a:r>
              <a:rPr lang="ru-RU" sz="2000" dirty="0" err="1" smtClean="0"/>
              <a:t>засвоївши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ренесансної</a:t>
            </a:r>
            <a:r>
              <a:rPr lang="ru-RU" sz="2000" dirty="0" smtClean="0"/>
              <a:t> </a:t>
            </a:r>
            <a:r>
              <a:rPr lang="ru-RU" sz="2000" dirty="0" err="1" smtClean="0"/>
              <a:t>естетики</a:t>
            </a:r>
            <a:r>
              <a:rPr lang="ru-RU" sz="2000" dirty="0" smtClean="0"/>
              <a:t> </a:t>
            </a:r>
            <a:r>
              <a:rPr lang="ru-RU" sz="2000" dirty="0" err="1" smtClean="0"/>
              <a:t>положення</a:t>
            </a:r>
            <a:r>
              <a:rPr lang="ru-RU" sz="2000" dirty="0" smtClean="0"/>
              <a:t> про те,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мудрість</a:t>
            </a:r>
            <a:r>
              <a:rPr lang="ru-RU" sz="2000" dirty="0" smtClean="0"/>
              <a:t> </a:t>
            </a:r>
            <a:r>
              <a:rPr lang="ru-RU" sz="2000" dirty="0" err="1" smtClean="0"/>
              <a:t>досягається</a:t>
            </a:r>
            <a:r>
              <a:rPr lang="ru-RU" sz="2000" dirty="0" smtClean="0"/>
              <a:t> </a:t>
            </a:r>
            <a:r>
              <a:rPr lang="ru-RU" sz="2000" dirty="0" err="1" smtClean="0"/>
              <a:t>лише</a:t>
            </a:r>
            <a:r>
              <a:rPr lang="ru-RU" sz="2000" dirty="0" smtClean="0"/>
              <a:t> через </a:t>
            </a:r>
            <a:r>
              <a:rPr lang="ru-RU" sz="2000" dirty="0" err="1" smtClean="0"/>
              <a:t>досвід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Шлях </a:t>
            </a:r>
            <a:r>
              <a:rPr lang="ru-RU" sz="2000" dirty="0" err="1" smtClean="0"/>
              <a:t>цей</a:t>
            </a:r>
            <a:r>
              <a:rPr lang="ru-RU" sz="2000" dirty="0" smtClean="0"/>
              <a:t> </a:t>
            </a:r>
            <a:r>
              <a:rPr lang="ru-RU" sz="2000" dirty="0" err="1" smtClean="0"/>
              <a:t>був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складним</a:t>
            </a:r>
            <a:r>
              <a:rPr lang="ru-RU" sz="2000" dirty="0" smtClean="0"/>
              <a:t>,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небезпечним</a:t>
            </a:r>
            <a:r>
              <a:rPr lang="ru-RU" sz="2000" dirty="0" smtClean="0"/>
              <a:t>: досягав </a:t>
            </a:r>
            <a:r>
              <a:rPr lang="ru-RU" sz="2000" dirty="0" err="1" smtClean="0"/>
              <a:t>успіху</a:t>
            </a:r>
            <a:r>
              <a:rPr lang="ru-RU" sz="2000" dirty="0" smtClean="0"/>
              <a:t>,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робив</a:t>
            </a:r>
            <a:r>
              <a:rPr lang="ru-RU" sz="2000" dirty="0" smtClean="0"/>
              <a:t> </a:t>
            </a:r>
            <a:r>
              <a:rPr lang="ru-RU" sz="2000" dirty="0" err="1" smtClean="0"/>
              <a:t>помилки</a:t>
            </a:r>
            <a:r>
              <a:rPr lang="ru-RU" sz="2000" dirty="0" smtClean="0"/>
              <a:t>. </a:t>
            </a:r>
            <a:r>
              <a:rPr lang="ru-RU" sz="2000" dirty="0" err="1" smtClean="0"/>
              <a:t>Напередодні</a:t>
            </a:r>
            <a:r>
              <a:rPr lang="ru-RU" sz="2000" dirty="0" smtClean="0"/>
              <a:t> 1882 </a:t>
            </a:r>
            <a:r>
              <a:rPr lang="ru-RU" sz="2000" dirty="0" err="1" smtClean="0"/>
              <a:t>p</a:t>
            </a:r>
            <a:r>
              <a:rPr lang="ru-RU" sz="2000" dirty="0" smtClean="0"/>
              <a:t>., </a:t>
            </a:r>
            <a:r>
              <a:rPr lang="ru-RU" sz="2000" dirty="0" err="1" smtClean="0"/>
              <a:t>маючи</a:t>
            </a:r>
            <a:r>
              <a:rPr lang="ru-RU" sz="2000" dirty="0" smtClean="0"/>
              <a:t> </a:t>
            </a:r>
            <a:r>
              <a:rPr lang="ru-RU" sz="2000" dirty="0" err="1" smtClean="0"/>
              <a:t>лише</a:t>
            </a:r>
            <a:r>
              <a:rPr lang="ru-RU" sz="2000" dirty="0" smtClean="0"/>
              <a:t> </a:t>
            </a:r>
            <a:r>
              <a:rPr lang="ru-RU" sz="2000" dirty="0" smtClean="0"/>
              <a:t>першу </a:t>
            </a:r>
            <a:r>
              <a:rPr lang="ru-RU" sz="2000" dirty="0" smtClean="0"/>
              <a:t>книжку, </a:t>
            </a:r>
            <a:r>
              <a:rPr lang="ru-RU" sz="2000" dirty="0" err="1" smtClean="0"/>
              <a:t>але</a:t>
            </a:r>
            <a:r>
              <a:rPr lang="ru-RU" sz="2000" dirty="0" smtClean="0"/>
              <a:t> </a:t>
            </a:r>
            <a:r>
              <a:rPr lang="ru-RU" sz="2000" dirty="0" err="1" smtClean="0"/>
              <a:t>вже</a:t>
            </a:r>
            <a:r>
              <a:rPr lang="ru-RU" sz="2000" dirty="0" smtClean="0"/>
              <a:t> </a:t>
            </a:r>
            <a:r>
              <a:rPr lang="ru-RU" sz="2000" dirty="0" err="1" smtClean="0"/>
              <a:t>знаменитий</a:t>
            </a:r>
            <a:r>
              <a:rPr lang="ru-RU" sz="2000" dirty="0" smtClean="0"/>
              <a:t> </a:t>
            </a:r>
            <a:r>
              <a:rPr lang="ru-RU" sz="2000" dirty="0" err="1" smtClean="0"/>
              <a:t>незвичністю</a:t>
            </a:r>
            <a:r>
              <a:rPr lang="ru-RU" sz="2000" dirty="0" smtClean="0"/>
              <a:t> </a:t>
            </a:r>
            <a:r>
              <a:rPr lang="ru-RU" sz="2000" dirty="0" err="1" smtClean="0"/>
              <a:t>своїх</a:t>
            </a:r>
            <a:r>
              <a:rPr lang="ru-RU" sz="2000" dirty="0" smtClean="0"/>
              <a:t> </a:t>
            </a:r>
            <a:r>
              <a:rPr lang="ru-RU" sz="2000" dirty="0" err="1" smtClean="0"/>
              <a:t>суджень</a:t>
            </a:r>
            <a:r>
              <a:rPr lang="ru-RU" sz="2000" dirty="0" smtClean="0"/>
              <a:t> та неординарною </a:t>
            </a:r>
            <a:r>
              <a:rPr lang="ru-RU" sz="2000" dirty="0" err="1" smtClean="0"/>
              <a:t>поведінкою</a:t>
            </a:r>
            <a:r>
              <a:rPr lang="ru-RU" sz="2000" dirty="0" smtClean="0"/>
              <a:t>, </a:t>
            </a:r>
            <a:r>
              <a:rPr lang="ru-RU" sz="2000" dirty="0" err="1" smtClean="0"/>
              <a:t>вирушив</a:t>
            </a:r>
            <a:r>
              <a:rPr lang="ru-RU" sz="2000" dirty="0" smtClean="0"/>
              <a:t> на «</a:t>
            </a:r>
            <a:r>
              <a:rPr lang="ru-RU" sz="2000" dirty="0" err="1" smtClean="0"/>
              <a:t>завоювання</a:t>
            </a:r>
            <a:r>
              <a:rPr lang="ru-RU" sz="2000" dirty="0" smtClean="0"/>
              <a:t>» Америки. Там </a:t>
            </a:r>
            <a:r>
              <a:rPr lang="ru-RU" sz="2000" dirty="0" err="1" smtClean="0"/>
              <a:t>читає</a:t>
            </a:r>
            <a:r>
              <a:rPr lang="ru-RU" sz="2000" dirty="0" smtClean="0"/>
              <a:t> «</a:t>
            </a:r>
            <a:r>
              <a:rPr lang="ru-RU" sz="2000" dirty="0" err="1" smtClean="0"/>
              <a:t>естетські</a:t>
            </a:r>
            <a:r>
              <a:rPr lang="ru-RU" sz="2000" dirty="0" smtClean="0"/>
              <a:t>» </a:t>
            </a:r>
            <a:r>
              <a:rPr lang="ru-RU" sz="2000" dirty="0" err="1" smtClean="0"/>
              <a:t>лекції</a:t>
            </a:r>
            <a:r>
              <a:rPr lang="ru-RU" sz="2000" dirty="0" smtClean="0"/>
              <a:t>, </a:t>
            </a:r>
            <a:r>
              <a:rPr lang="ru-RU" sz="2000" dirty="0" err="1" smtClean="0"/>
              <a:t>пропагує</a:t>
            </a:r>
            <a:r>
              <a:rPr lang="ru-RU" sz="2000" dirty="0" smtClean="0"/>
              <a:t> «</a:t>
            </a:r>
            <a:r>
              <a:rPr lang="ru-RU" sz="2000" dirty="0" err="1" smtClean="0"/>
              <a:t>нове</a:t>
            </a:r>
            <a:r>
              <a:rPr lang="ru-RU" sz="2000" dirty="0" smtClean="0"/>
              <a:t> </a:t>
            </a:r>
            <a:r>
              <a:rPr lang="ru-RU" sz="2000" dirty="0" err="1" smtClean="0"/>
              <a:t>відродження</a:t>
            </a:r>
            <a:r>
              <a:rPr lang="ru-RU" sz="2000" dirty="0" smtClean="0"/>
              <a:t>» в </a:t>
            </a:r>
            <a:r>
              <a:rPr lang="ru-RU" sz="2000" dirty="0" err="1" smtClean="0"/>
              <a:t>англійській</a:t>
            </a:r>
            <a:r>
              <a:rPr lang="ru-RU" sz="2000" dirty="0" smtClean="0"/>
              <a:t> </a:t>
            </a:r>
            <a:r>
              <a:rPr lang="ru-RU" sz="2000" dirty="0" err="1" smtClean="0"/>
              <a:t>літературі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3" name="Рисунок 2" descr="tumblr_krhah7It951qzwcz9o1_4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3" y="500042"/>
            <a:ext cx="3661197" cy="5857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untain">
  <a:themeElements>
    <a:clrScheme name="Mountain">
      <a:dk1>
        <a:srgbClr val="000000"/>
      </a:dk1>
      <a:lt1>
        <a:srgbClr val="FFFFFF"/>
      </a:lt1>
      <a:dk2>
        <a:srgbClr val="0536B3"/>
      </a:dk2>
      <a:lt2>
        <a:srgbClr val="7CB7F8"/>
      </a:lt2>
      <a:accent1>
        <a:srgbClr val="3F9EE4"/>
      </a:accent1>
      <a:accent2>
        <a:srgbClr val="77B559"/>
      </a:accent2>
      <a:accent3>
        <a:srgbClr val="E4A81B"/>
      </a:accent3>
      <a:accent4>
        <a:srgbClr val="108BB4"/>
      </a:accent4>
      <a:accent5>
        <a:srgbClr val="DA7328"/>
      </a:accent5>
      <a:accent6>
        <a:srgbClr val="AE589F"/>
      </a:accent6>
      <a:hlink>
        <a:srgbClr val="460245"/>
      </a:hlink>
      <a:folHlink>
        <a:srgbClr val="AC17D6"/>
      </a:folHlink>
    </a:clrScheme>
    <a:fontScheme name="Mountain">
      <a:maj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HY 헤드라인 M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untain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</a:schemeClr>
            </a:gs>
            <a:gs pos="50000">
              <a:schemeClr val="phClr">
                <a:tint val="2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100000"/>
              </a:schemeClr>
            </a:gs>
            <a:gs pos="30000">
              <a:schemeClr val="phClr">
                <a:tint val="100000"/>
                <a:shade val="100000"/>
                <a:hueMod val="100000"/>
                <a:satMod val="100000"/>
              </a:schemeClr>
            </a:gs>
            <a:gs pos="6800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40000"/>
                <a:shade val="100000"/>
                <a:hueMod val="100000"/>
                <a:sat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br" rotWithShape="0">
              <a:srgbClr val="000000">
                <a:alpha val="0"/>
              </a:srgbClr>
            </a:outerShdw>
          </a:effectLst>
        </a:effectStyle>
        <a:effectStyle>
          <a:effectLst>
            <a:outerShdw blurRad="38100" dist="25400" dir="5400000" algn="ctr" rotWithShape="0">
              <a:srgbClr val="EBE9ED">
                <a:alpha val="0"/>
              </a:srgbClr>
            </a:outerShdw>
          </a:effectLst>
          <a:scene3d>
            <a:camera prst="orthographicFront">
              <a:rot lat="0" lon="0" rev="0"/>
            </a:camera>
            <a:lightRig rig="glow" dir="b"/>
          </a:scene3d>
          <a:sp3d contourW="6350" prstMaterial="softEdge">
            <a:bevelT w="25400" h="25400"/>
            <a:contourClr>
              <a:schemeClr val="phClr">
                <a:tint val="9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reflection blurRad="12700" stA="40000" endPos="40000" dist="25400" dir="5400000" sy="-100000" rotWithShape="0"/>
          </a:effectLst>
          <a:scene3d>
            <a:camera prst="perspectiveFront"/>
            <a:lightRig rig="glow" dir="b"/>
          </a:scene3d>
          <a:sp3d contourW="6350" prstMaterial="softEdge">
            <a:bevelT w="50800" h="25400"/>
            <a:contourClr>
              <a:schemeClr val="phClr">
                <a:tint val="100000"/>
                <a:shade val="8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95000"/>
                <a:satMod val="100000"/>
              </a:schemeClr>
            </a:gs>
            <a:gs pos="100000">
              <a:schemeClr val="phClr">
                <a:tint val="10000"/>
                <a:satMod val="300000"/>
              </a:schemeClr>
            </a:gs>
          </a:gsLst>
          <a:lin ang="13000000" scaled="0"/>
        </a:gradFill>
        <a:blipFill>
          <a:blip xmlns:r="http://schemas.openxmlformats.org/officeDocument/2006/relationships" r:embed="rId1">
            <a:duotone>
              <a:schemeClr val="phClr">
                <a:shade val="75000"/>
              </a:schemeClr>
              <a:schemeClr val="phClr">
                <a:tint val="55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</Template>
  <TotalTime>138</TotalTime>
  <Words>462</Words>
  <Application>Microsoft Office PowerPoint</Application>
  <PresentationFormat>Экран (4:3)</PresentationFormat>
  <Paragraphs>31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Mountain</vt:lpstr>
      <vt:lpstr>Оскар Уайльд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квартира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Оскар Уайльд</dc:title>
  <dc:creator>Саша</dc:creator>
  <cp:lastModifiedBy>Саша</cp:lastModifiedBy>
  <cp:revision>15</cp:revision>
  <dcterms:created xsi:type="dcterms:W3CDTF">2011-04-26T17:13:34Z</dcterms:created>
  <dcterms:modified xsi:type="dcterms:W3CDTF">2011-04-26T19:32:16Z</dcterms:modified>
</cp:coreProperties>
</file>