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8" r:id="rId1"/>
  </p:sldMasterIdLst>
  <p:sldIdLst>
    <p:sldId id="256" r:id="rId2"/>
    <p:sldId id="257" r:id="rId3"/>
    <p:sldId id="258" r:id="rId4"/>
    <p:sldId id="259" r:id="rId5"/>
    <p:sldId id="260" r:id="rId6"/>
    <p:sldId id="265" r:id="rId7"/>
    <p:sldId id="261" r:id="rId8"/>
    <p:sldId id="262" r:id="rId9"/>
    <p:sldId id="264" r:id="rId10"/>
    <p:sldId id="263"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25.04.2011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25.04.2011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25.04.2011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25.04.2011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25.04.2011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25.04.2011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25.04.2011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25.04.2011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25.04.2011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25.04.2011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25.04.2011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25.04.2011</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4" name="Заголовок 3"/>
          <p:cNvSpPr>
            <a:spLocks noGrp="1"/>
          </p:cNvSpPr>
          <p:nvPr>
            <p:ph type="ctrTitle"/>
          </p:nvPr>
        </p:nvSpPr>
        <p:spPr>
          <a:effectLst>
            <a:reflection blurRad="6350" stA="50000" endA="300" endPos="55000" dir="5400000" sy="-100000" algn="bl" rotWithShape="0"/>
          </a:effectLst>
        </p:spPr>
        <p:txBody>
          <a:bodyPr/>
          <a:lstStyle/>
          <a:p>
            <a:r>
              <a:rPr lang="ru-RU" dirty="0">
                <a:solidFill>
                  <a:schemeClr val="tx2">
                    <a:lumMod val="75000"/>
                  </a:schemeClr>
                </a:solidFill>
              </a:rPr>
              <a:t>Оскар Уайльд</a:t>
            </a:r>
          </a:p>
        </p:txBody>
      </p:sp>
    </p:spTree>
    <p:extLst>
      <p:ext uri="{BB962C8B-B14F-4D97-AF65-F5344CB8AC3E}">
        <p14:creationId xmlns:p14="http://schemas.microsoft.com/office/powerpoint/2010/main" val="2794883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469923"/>
            <a:ext cx="3672408" cy="2445823"/>
          </a:xfrm>
          <a:prstGeom prst="rect">
            <a:avLst/>
          </a:prstGeom>
          <a:ln>
            <a:noFill/>
          </a:ln>
          <a:effectLst>
            <a:outerShdw blurRad="292100" dist="139700" dir="2700000" algn="tl" rotWithShape="0">
              <a:srgbClr val="333333">
                <a:alpha val="65000"/>
              </a:srgbClr>
            </a:outerShdw>
          </a:effectLst>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9051" y="2708920"/>
            <a:ext cx="3384376" cy="2542042"/>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539552" y="3356992"/>
            <a:ext cx="4032448" cy="646331"/>
          </a:xfrm>
          <a:prstGeom prst="rect">
            <a:avLst/>
          </a:prstGeom>
          <a:noFill/>
        </p:spPr>
        <p:txBody>
          <a:bodyPr wrap="square" rtlCol="0">
            <a:spAutoFit/>
          </a:bodyPr>
          <a:lstStyle/>
          <a:p>
            <a:r>
              <a:rPr lang="ru-RU" b="1" dirty="0"/>
              <a:t>Памятник Оскару Уайльду на площади </a:t>
            </a:r>
            <a:r>
              <a:rPr lang="ru-RU" b="1" dirty="0" err="1"/>
              <a:t>Меррион</a:t>
            </a:r>
            <a:r>
              <a:rPr lang="ru-RU" b="1" dirty="0"/>
              <a:t>. </a:t>
            </a:r>
          </a:p>
        </p:txBody>
      </p:sp>
    </p:spTree>
    <p:extLst>
      <p:ext uri="{BB962C8B-B14F-4D97-AF65-F5344CB8AC3E}">
        <p14:creationId xmlns:p14="http://schemas.microsoft.com/office/powerpoint/2010/main" val="32535612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844824"/>
            <a:ext cx="2372717" cy="34512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Заголовок 2"/>
          <p:cNvSpPr>
            <a:spLocks noGrp="1"/>
          </p:cNvSpPr>
          <p:nvPr>
            <p:ph type="title"/>
          </p:nvPr>
        </p:nvSpPr>
        <p:spPr/>
        <p:txBody>
          <a:bodyPr/>
          <a:lstStyle/>
          <a:p>
            <a:r>
              <a:rPr lang="ru-RU" dirty="0"/>
              <a:t>Оскар Уайльд</a:t>
            </a:r>
          </a:p>
        </p:txBody>
      </p:sp>
      <p:sp>
        <p:nvSpPr>
          <p:cNvPr id="5" name="TextBox 4"/>
          <p:cNvSpPr txBox="1"/>
          <p:nvPr/>
        </p:nvSpPr>
        <p:spPr>
          <a:xfrm>
            <a:off x="3851920" y="2420888"/>
            <a:ext cx="4968552" cy="3293209"/>
          </a:xfrm>
          <a:prstGeom prst="rect">
            <a:avLst/>
          </a:prstGeom>
          <a:noFill/>
        </p:spPr>
        <p:txBody>
          <a:bodyPr wrap="square" rtlCol="0">
            <a:spAutoFit/>
          </a:bodyPr>
          <a:lstStyle/>
          <a:p>
            <a:r>
              <a:rPr lang="ru-RU" sz="1600" dirty="0"/>
              <a:t>Оскар </a:t>
            </a:r>
            <a:r>
              <a:rPr lang="ru-RU" sz="1600" dirty="0" smtClean="0"/>
              <a:t>Уайльд</a:t>
            </a:r>
          </a:p>
          <a:p>
            <a:r>
              <a:rPr lang="ru-RU" sz="1600" dirty="0" smtClean="0"/>
              <a:t> </a:t>
            </a:r>
            <a:r>
              <a:rPr lang="ru-RU" sz="1600" dirty="0"/>
              <a:t>16 октября 1854 — 30 ноября 1900) — английский поэт, писатель, эссеист ирландского происхождения. Один из самых известных драматургов позднего Викторианского периода, яркая знаменитость своего времени. Лондонский денди, позднее осуждённый за «непристойное поведение» (гомосексуализм</a:t>
            </a:r>
            <a:r>
              <a:rPr lang="ru-RU" sz="1600" dirty="0" smtClean="0"/>
              <a:t>) </a:t>
            </a:r>
            <a:r>
              <a:rPr lang="ru-RU" sz="1600" dirty="0"/>
              <a:t>и после двух лет тюрьмы и исправительных работ уехавший во Францию, где жил в нищете и забвении под изменёнными именем и фамилией. Наиболее известен своими пьесами, полными парадоксов, крылатых фраз и афоризмов, а также романом «Портрет Дориана Грея» (1891).</a:t>
            </a:r>
          </a:p>
        </p:txBody>
      </p:sp>
    </p:spTree>
    <p:extLst>
      <p:ext uri="{BB962C8B-B14F-4D97-AF65-F5344CB8AC3E}">
        <p14:creationId xmlns:p14="http://schemas.microsoft.com/office/powerpoint/2010/main" val="30199813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91880" y="2636912"/>
            <a:ext cx="5400600" cy="2308324"/>
          </a:xfrm>
          <a:prstGeom prst="rect">
            <a:avLst/>
          </a:prstGeom>
          <a:noFill/>
        </p:spPr>
        <p:txBody>
          <a:bodyPr wrap="square" rtlCol="0">
            <a:spAutoFit/>
          </a:bodyPr>
          <a:lstStyle/>
          <a:p>
            <a:r>
              <a:rPr lang="ru-RU" sz="1600" dirty="0"/>
              <a:t>Оскар </a:t>
            </a:r>
            <a:r>
              <a:rPr lang="ru-RU" sz="1600" dirty="0" err="1"/>
              <a:t>Уайлд</a:t>
            </a:r>
            <a:r>
              <a:rPr lang="ru-RU" sz="1600" dirty="0"/>
              <a:t> родился в Дублине. Его родители были весьма эксцентричными людьми. Мать мечтала, чтобы у нее родилась дочь. Когда же родился второй сын, Оскар </a:t>
            </a:r>
            <a:r>
              <a:rPr lang="ru-RU" sz="1600" dirty="0" err="1"/>
              <a:t>Фингал</a:t>
            </a:r>
            <a:r>
              <a:rPr lang="ru-RU" sz="1600" dirty="0"/>
              <a:t> </a:t>
            </a:r>
            <a:r>
              <a:rPr lang="ru-RU" sz="1600" dirty="0" err="1"/>
              <a:t>О'Флагерти</a:t>
            </a:r>
            <a:r>
              <a:rPr lang="ru-RU" sz="1600" dirty="0"/>
              <a:t> </a:t>
            </a:r>
            <a:r>
              <a:rPr lang="ru-RU" sz="1600" dirty="0" err="1"/>
              <a:t>Уиллз</a:t>
            </a:r>
            <a:r>
              <a:rPr lang="ru-RU" sz="1600" dirty="0"/>
              <a:t> </a:t>
            </a:r>
            <a:r>
              <a:rPr lang="ru-RU" sz="1600" dirty="0" err="1"/>
              <a:t>Уайлд</a:t>
            </a:r>
            <a:r>
              <a:rPr lang="ru-RU" sz="1600" dirty="0"/>
              <a:t>, она. как это и было принято стала одевать его в девичью одежду</a:t>
            </a:r>
            <a:r>
              <a:rPr lang="ru-RU" sz="1600" dirty="0" smtClean="0"/>
              <a:t>.</a:t>
            </a:r>
            <a:endParaRPr lang="ru-RU" sz="1600" dirty="0"/>
          </a:p>
          <a:p>
            <a:r>
              <a:rPr lang="ru-RU" sz="1600" dirty="0" err="1"/>
              <a:t>Уайлд</a:t>
            </a:r>
            <a:r>
              <a:rPr lang="ru-RU" sz="1600" dirty="0"/>
              <a:t> был высоким элегантным и красивым юношей. Он начал учиться в Оксфорде, где и сформировались его неподражаемое остроумие, изящные манеры и своеобразный стиль одежды.</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107" y="1916832"/>
            <a:ext cx="2520281" cy="343598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0020077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139952" y="2613751"/>
            <a:ext cx="4752528" cy="2800767"/>
          </a:xfrm>
          <a:prstGeom prst="rect">
            <a:avLst/>
          </a:prstGeom>
          <a:noFill/>
        </p:spPr>
        <p:txBody>
          <a:bodyPr wrap="square" rtlCol="0">
            <a:spAutoFit/>
          </a:bodyPr>
          <a:lstStyle/>
          <a:p>
            <a:r>
              <a:rPr lang="ru-RU" sz="1600" dirty="0"/>
              <a:t>Вскоре после окончания университета </a:t>
            </a:r>
            <a:r>
              <a:rPr lang="ru-RU" sz="1600" dirty="0" err="1"/>
              <a:t>Уайлд</a:t>
            </a:r>
            <a:r>
              <a:rPr lang="ru-RU" sz="1600" dirty="0"/>
              <a:t> стал любимцем лондонского общества. Он был дорогим гостем на любой вечеринке и во всех салонах, и его буквально заваливали приглашениями. Один из его современников написал: "Он был, без преувеличения, самым великолепным собеседником, которого я встречал в своей жизни... Никто не мог затмить его в любой компании. В его присутствии вообще ни на кого больше не обращали никакого внимания".</a:t>
            </a: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916832"/>
            <a:ext cx="2574156" cy="369541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8200031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99992" y="2708920"/>
            <a:ext cx="4262861" cy="2800767"/>
          </a:xfrm>
          <a:prstGeom prst="rect">
            <a:avLst/>
          </a:prstGeom>
          <a:noFill/>
        </p:spPr>
        <p:txBody>
          <a:bodyPr wrap="square" rtlCol="0">
            <a:spAutoFit/>
          </a:bodyPr>
          <a:lstStyle/>
          <a:p>
            <a:r>
              <a:rPr lang="ru-RU" sz="1600" dirty="0" err="1"/>
              <a:t>Уайлд</a:t>
            </a:r>
            <a:r>
              <a:rPr lang="ru-RU" sz="1600" dirty="0"/>
              <a:t> зарабатывал себе на жизнь тем, что писал рецензии на книги и произведения искусства, а также чтением лекций в Англии и Америке. Затем он стал писать комедийные произведения и добился на этом поприще огромного успеха. Он был экстравагантен, щедр, скандален и, самое главное, счастлив. История его падения звучит сегодня просто невероятно и по сей день остается одной из самых знаменитых литературных катастроф</a:t>
            </a:r>
            <a:r>
              <a:rPr lang="ru-RU" sz="1600" dirty="0" smtClean="0"/>
              <a:t>.</a:t>
            </a:r>
          </a:p>
          <a:p>
            <a:endParaRPr lang="ru-RU" sz="16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913479"/>
            <a:ext cx="2394945" cy="3600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8955326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8238" y="1412776"/>
            <a:ext cx="8640960" cy="5078313"/>
          </a:xfrm>
          <a:prstGeom prst="rect">
            <a:avLst/>
          </a:prstGeom>
          <a:noFill/>
        </p:spPr>
        <p:txBody>
          <a:bodyPr wrap="square" rtlCol="0">
            <a:spAutoFit/>
          </a:bodyPr>
          <a:lstStyle/>
          <a:p>
            <a:r>
              <a:rPr lang="ru-RU" dirty="0"/>
              <a:t>Период зрелого и интенсивного литературного творчества Уайльда охватывает 1887—1895. В эти годы появились: сборник рассказов «Преступление лорда Артура </a:t>
            </a:r>
            <a:r>
              <a:rPr lang="ru-RU" dirty="0" err="1"/>
              <a:t>Севила</a:t>
            </a:r>
            <a:r>
              <a:rPr lang="ru-RU" dirty="0"/>
              <a:t>» </a:t>
            </a:r>
            <a:r>
              <a:rPr lang="ru-RU" dirty="0" smtClean="0"/>
              <a:t>( </a:t>
            </a:r>
            <a:r>
              <a:rPr lang="ru-RU" dirty="0"/>
              <a:t>1887), два тома сказок «„Счастливый принц“ и другие сказки» </a:t>
            </a:r>
            <a:r>
              <a:rPr lang="ru-RU" dirty="0" smtClean="0"/>
              <a:t>(1888</a:t>
            </a:r>
            <a:r>
              <a:rPr lang="ru-RU" dirty="0"/>
              <a:t>) и «Гранатовый домик» </a:t>
            </a:r>
            <a:r>
              <a:rPr lang="ru-RU" dirty="0" smtClean="0"/>
              <a:t>( </a:t>
            </a:r>
            <a:r>
              <a:rPr lang="ru-RU" dirty="0"/>
              <a:t>1892), цикл диалогов и статей, излагающих эстетические взгляды Уайльда — «Упадок искусства лжи» </a:t>
            </a:r>
            <a:r>
              <a:rPr lang="ru-RU" dirty="0" smtClean="0"/>
              <a:t>(1889</a:t>
            </a:r>
            <a:r>
              <a:rPr lang="ru-RU" dirty="0"/>
              <a:t>), «Критик как художник» </a:t>
            </a:r>
            <a:r>
              <a:rPr lang="ru-RU" dirty="0" smtClean="0"/>
              <a:t>(1890</a:t>
            </a:r>
            <a:r>
              <a:rPr lang="ru-RU" dirty="0"/>
              <a:t>) и др. В 1890 г. вышло в свет наиболее прославленное произведение Уайльда — роман «Портрет Дориана Грея</a:t>
            </a:r>
            <a:r>
              <a:rPr lang="ru-RU" dirty="0" smtClean="0"/>
              <a:t>». </a:t>
            </a:r>
            <a:r>
              <a:rPr lang="ru-RU" dirty="0"/>
              <a:t>С 1892 начал появляться цикл великосветских комедий Уайльда, написанных в духе драматургии </a:t>
            </a:r>
            <a:r>
              <a:rPr lang="ru-RU" dirty="0" err="1"/>
              <a:t>Ожье</a:t>
            </a:r>
            <a:r>
              <a:rPr lang="ru-RU" dirty="0"/>
              <a:t>, Дюма-сына, Сарду, — «Веер леди </a:t>
            </a:r>
            <a:r>
              <a:rPr lang="ru-RU" dirty="0" err="1"/>
              <a:t>Уиндермир</a:t>
            </a:r>
            <a:r>
              <a:rPr lang="ru-RU" dirty="0"/>
              <a:t>» </a:t>
            </a:r>
            <a:r>
              <a:rPr lang="ru-RU" dirty="0" smtClean="0"/>
              <a:t>(1892</a:t>
            </a:r>
            <a:r>
              <a:rPr lang="ru-RU" dirty="0"/>
              <a:t>), </a:t>
            </a:r>
            <a:r>
              <a:rPr lang="ru-RU" dirty="0" smtClean="0"/>
              <a:t>«</a:t>
            </a:r>
            <a:r>
              <a:rPr lang="ru-RU" dirty="0"/>
              <a:t>Идеальный муж» </a:t>
            </a:r>
            <a:r>
              <a:rPr lang="ru-RU" dirty="0" smtClean="0"/>
              <a:t>(1895</a:t>
            </a:r>
            <a:r>
              <a:rPr lang="ru-RU" dirty="0"/>
              <a:t>), «Как важно быть серьёзным» </a:t>
            </a:r>
            <a:r>
              <a:rPr lang="ru-RU" dirty="0" smtClean="0"/>
              <a:t>(1895</a:t>
            </a:r>
            <a:r>
              <a:rPr lang="ru-RU" dirty="0"/>
              <a:t>). Эти комедии, лишённые действия и характерности персонажей, но полные остроумной салонной болтовни, эффектных афоризмов, парадоксов, имели большой успех на сцене. Газеты называли его «лучшим из современных драматургов», отмечая ум, оригинальность, совершенство стиля. Острота мыслей, отточенность парадоксов настолько восхищают, что читатель ими одурманен на протяжении всей пьесы. И в каждой из них есть свой Оскар Уайльд, бросающий порции гениальных парадоксов. В 1891 году Уайльд написал на французском языке драму «</a:t>
            </a:r>
            <a:r>
              <a:rPr lang="ru-RU" dirty="0" err="1"/>
              <a:t>Саломея</a:t>
            </a:r>
            <a:r>
              <a:rPr lang="ru-RU" dirty="0"/>
              <a:t>» (</a:t>
            </a:r>
            <a:r>
              <a:rPr lang="ru-RU" dirty="0" err="1"/>
              <a:t>Salomé</a:t>
            </a:r>
            <a:r>
              <a:rPr lang="ru-RU" dirty="0"/>
              <a:t>), которая, однако, в Англии была запрещена для постановки долгое время.</a:t>
            </a:r>
          </a:p>
        </p:txBody>
      </p:sp>
    </p:spTree>
    <p:extLst>
      <p:ext uri="{BB962C8B-B14F-4D97-AF65-F5344CB8AC3E}">
        <p14:creationId xmlns:p14="http://schemas.microsoft.com/office/powerpoint/2010/main" val="36620775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412776"/>
            <a:ext cx="8136904" cy="2246769"/>
          </a:xfrm>
          <a:prstGeom prst="rect">
            <a:avLst/>
          </a:prstGeom>
          <a:noFill/>
        </p:spPr>
        <p:txBody>
          <a:bodyPr wrap="square" rtlCol="0">
            <a:spAutoFit/>
          </a:bodyPr>
          <a:lstStyle/>
          <a:p>
            <a:r>
              <a:rPr lang="ru-RU" dirty="0" smtClean="0"/>
              <a:t>В </a:t>
            </a:r>
            <a:r>
              <a:rPr lang="ru-RU" dirty="0"/>
              <a:t>1881 году Оскар познакомился с </a:t>
            </a:r>
            <a:r>
              <a:rPr lang="ru-RU" dirty="0" err="1"/>
              <a:t>Констанцией</a:t>
            </a:r>
            <a:r>
              <a:rPr lang="ru-RU" dirty="0"/>
              <a:t> Ллойд, красивой и ласковой девушкой, за которой стал пылко ухаживать и которой стал писать страстные поэтические письма. Они были безумно влюблены друг в друга и поженились в 1884 году. Медовый месяц провели в Париже. В течение нескольких следующих лет Оскар и </a:t>
            </a:r>
            <a:r>
              <a:rPr lang="ru-RU" dirty="0" err="1"/>
              <a:t>Констанция</a:t>
            </a:r>
            <a:r>
              <a:rPr lang="ru-RU" dirty="0"/>
              <a:t> горячо любили друг друга. У них родилось два сына, которых они назвали </a:t>
            </a:r>
            <a:r>
              <a:rPr lang="ru-RU" dirty="0" err="1"/>
              <a:t>Сирил</a:t>
            </a:r>
            <a:r>
              <a:rPr lang="ru-RU" dirty="0"/>
              <a:t> и </a:t>
            </a:r>
            <a:r>
              <a:rPr lang="ru-RU" dirty="0" err="1"/>
              <a:t>Вивиан</a:t>
            </a:r>
            <a:r>
              <a:rPr lang="ru-RU" dirty="0"/>
              <a:t>. Оскар обожал своих детей, но был совершенно не приспособлен к повседневной мирной семейной жизни. </a:t>
            </a:r>
            <a:endParaRPr lang="ru-RU" dirty="0" smtClean="0"/>
          </a:p>
          <a:p>
            <a:endParaRPr lang="ru-RU" sz="1400" dirty="0"/>
          </a:p>
        </p:txBody>
      </p:sp>
    </p:spTree>
    <p:extLst>
      <p:ext uri="{BB962C8B-B14F-4D97-AF65-F5344CB8AC3E}">
        <p14:creationId xmlns:p14="http://schemas.microsoft.com/office/powerpoint/2010/main" val="823670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504" y="4471965"/>
            <a:ext cx="8712968" cy="1169551"/>
          </a:xfrm>
          <a:prstGeom prst="rect">
            <a:avLst/>
          </a:prstGeom>
          <a:noFill/>
        </p:spPr>
        <p:txBody>
          <a:bodyPr wrap="square" rtlCol="0">
            <a:spAutoFit/>
          </a:bodyPr>
          <a:lstStyle/>
          <a:p>
            <a:r>
              <a:rPr lang="ru-RU" dirty="0"/>
              <a:t>в 1891 году </a:t>
            </a:r>
            <a:r>
              <a:rPr lang="ru-RU" dirty="0" err="1"/>
              <a:t>Уайлд</a:t>
            </a:r>
            <a:r>
              <a:rPr lang="ru-RU" dirty="0"/>
              <a:t> познакомился с 22-летним аристократом лордом Альфредом Дугласом, которого члены семьи и друзья называли "</a:t>
            </a:r>
            <a:r>
              <a:rPr lang="ru-RU" dirty="0" err="1"/>
              <a:t>Бози</a:t>
            </a:r>
            <a:r>
              <a:rPr lang="ru-RU" dirty="0"/>
              <a:t>" и которому суждено было стать самой большой любовью в жизни </a:t>
            </a:r>
            <a:r>
              <a:rPr lang="ru-RU" dirty="0" err="1"/>
              <a:t>Уайлда</a:t>
            </a:r>
            <a:r>
              <a:rPr lang="ru-RU" dirty="0"/>
              <a:t>. </a:t>
            </a:r>
            <a:endParaRPr lang="ru-RU" dirty="0" smtClean="0"/>
          </a:p>
          <a:p>
            <a:endParaRPr lang="ru-RU" sz="1600"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8640"/>
            <a:ext cx="2811372" cy="4077072"/>
          </a:xfrm>
          <a:prstGeom prst="rect">
            <a:avLst/>
          </a:prstGeom>
          <a:ln>
            <a:noFill/>
          </a:ln>
          <a:effectLst>
            <a:outerShdw blurRad="292100" dist="139700" dir="2700000" algn="tl" rotWithShape="0">
              <a:srgbClr val="333333">
                <a:alpha val="65000"/>
              </a:srgbClr>
            </a:outerShdw>
          </a:effectLst>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4028" y="226798"/>
            <a:ext cx="2852108" cy="4038914"/>
          </a:xfrm>
          <a:prstGeom prst="rect">
            <a:avLst/>
          </a:prstGeom>
          <a:ln>
            <a:noFill/>
          </a:ln>
          <a:effectLst>
            <a:outerShdw blurRad="292100" dist="139700" dir="2700000" algn="tl" rotWithShape="0">
              <a:srgbClr val="333333">
                <a:alpha val="65000"/>
              </a:srgbClr>
            </a:outerShdw>
          </a:effec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4164" y="226798"/>
            <a:ext cx="3160324" cy="40389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85112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67944" y="2676468"/>
            <a:ext cx="4680520" cy="2554545"/>
          </a:xfrm>
          <a:prstGeom prst="rect">
            <a:avLst/>
          </a:prstGeom>
          <a:noFill/>
        </p:spPr>
        <p:txBody>
          <a:bodyPr wrap="square" rtlCol="0">
            <a:spAutoFit/>
          </a:bodyPr>
          <a:lstStyle/>
          <a:p>
            <a:endParaRPr lang="ru-RU" sz="1600" dirty="0" smtClean="0"/>
          </a:p>
          <a:p>
            <a:r>
              <a:rPr lang="ru-RU" sz="1600" dirty="0"/>
              <a:t>Тюрьма полностью сломала его. Большинство былых друзей от него отвернулись. Но те немногие, кто остались, буквально помогли ему остаться в живых. Альфред Дуглас, которого он так пламенно любил и которому писал знойные любовные письма ещё будучи на свободе, ни разу не приехал к нему и ни разу ему не </a:t>
            </a:r>
            <a:r>
              <a:rPr lang="ru-RU" sz="1600" dirty="0" smtClean="0"/>
              <a:t>написал.</a:t>
            </a:r>
          </a:p>
          <a:p>
            <a:r>
              <a:rPr lang="ru-RU" sz="1600" dirty="0"/>
              <a:t>В тюрьме он написал свою исповедь в виде письма к лорду Дугласу «</a:t>
            </a:r>
            <a:r>
              <a:rPr lang="ru-RU" sz="1600" dirty="0" err="1"/>
              <a:t>De</a:t>
            </a:r>
            <a:r>
              <a:rPr lang="ru-RU" sz="1600" dirty="0"/>
              <a:t> </a:t>
            </a:r>
            <a:r>
              <a:rPr lang="ru-RU" sz="1600" dirty="0" err="1"/>
              <a:t>profundis</a:t>
            </a:r>
            <a:r>
              <a:rPr lang="ru-RU" sz="1600" dirty="0"/>
              <a:t>» </a:t>
            </a:r>
            <a:r>
              <a:rPr lang="ru-RU" sz="1600" dirty="0" smtClean="0"/>
              <a:t>1897</a:t>
            </a:r>
            <a:endParaRPr lang="ru-RU" sz="1600"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988840"/>
            <a:ext cx="2540000" cy="32403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6"/>
          <p:cNvSpPr txBox="1"/>
          <p:nvPr/>
        </p:nvSpPr>
        <p:spPr>
          <a:xfrm>
            <a:off x="539552" y="476672"/>
            <a:ext cx="8208912" cy="646331"/>
          </a:xfrm>
          <a:prstGeom prst="rect">
            <a:avLst/>
          </a:prstGeom>
          <a:noFill/>
        </p:spPr>
        <p:txBody>
          <a:bodyPr wrap="square" rtlCol="0">
            <a:spAutoFit/>
          </a:bodyPr>
          <a:lstStyle/>
          <a:p>
            <a:r>
              <a:rPr lang="ru-RU" dirty="0"/>
              <a:t>в 1895 году по обвинению в содомии Уайльда приговаривают к двум годам тюремного заключения и исправительных работ.</a:t>
            </a:r>
          </a:p>
        </p:txBody>
      </p:sp>
      <p:sp>
        <p:nvSpPr>
          <p:cNvPr id="8" name="TextBox 7"/>
          <p:cNvSpPr txBox="1"/>
          <p:nvPr/>
        </p:nvSpPr>
        <p:spPr>
          <a:xfrm>
            <a:off x="179512" y="6309320"/>
            <a:ext cx="8064896" cy="369332"/>
          </a:xfrm>
          <a:prstGeom prst="rect">
            <a:avLst/>
          </a:prstGeom>
          <a:noFill/>
        </p:spPr>
        <p:txBody>
          <a:bodyPr wrap="square" rtlCol="0">
            <a:spAutoFit/>
          </a:bodyPr>
          <a:lstStyle/>
          <a:p>
            <a:r>
              <a:rPr lang="ru-RU" dirty="0"/>
              <a:t> </a:t>
            </a:r>
            <a:r>
              <a:rPr lang="ru-RU" b="1" dirty="0">
                <a:solidFill>
                  <a:srgbClr val="FF0000"/>
                </a:solidFill>
              </a:rPr>
              <a:t>Умер поет в Париже 30 ноября 1900 (в 46 лет).</a:t>
            </a:r>
          </a:p>
        </p:txBody>
      </p:sp>
    </p:spTree>
    <p:extLst>
      <p:ext uri="{BB962C8B-B14F-4D97-AF65-F5344CB8AC3E}">
        <p14:creationId xmlns:p14="http://schemas.microsoft.com/office/powerpoint/2010/main" val="8210180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1362</TotalTime>
  <Words>798</Words>
  <Application>Microsoft Office PowerPoint</Application>
  <PresentationFormat>Экран (4:3)</PresentationFormat>
  <Paragraphs>17</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Волна</vt:lpstr>
      <vt:lpstr>Оскар Уайльд</vt:lpstr>
      <vt:lpstr>Оскар Уайльд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Оскар Уайльд</dc:title>
  <dc:creator>КОМП</dc:creator>
  <cp:lastModifiedBy>КОМП</cp:lastModifiedBy>
  <cp:revision>18</cp:revision>
  <dcterms:created xsi:type="dcterms:W3CDTF">2011-04-22T11:52:08Z</dcterms:created>
  <dcterms:modified xsi:type="dcterms:W3CDTF">2011-04-25T20:20:31Z</dcterms:modified>
</cp:coreProperties>
</file>